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sldIdLst>
    <p:sldId id="257" r:id="rId2"/>
    <p:sldId id="258" r:id="rId3"/>
    <p:sldId id="260" r:id="rId4"/>
    <p:sldId id="259" r:id="rId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93" d="100"/>
          <a:sy n="93" d="100"/>
        </p:scale>
        <p:origin x="84" y="4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54B4BC-67AC-4879-B1E9-975397B212B8}" type="datetimeFigureOut">
              <a:rPr lang="en-AU" smtClean="0"/>
              <a:t>20/07/2017</a:t>
            </a:fld>
            <a:endParaRPr lang="en-AU"/>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AU"/>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0519F10-67D0-4D0D-A592-269022A52342}" type="slidenum">
              <a:rPr lang="en-AU" smtClean="0"/>
              <a:t>‹#›</a:t>
            </a:fld>
            <a:endParaRPr lang="en-AU"/>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138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54B4BC-67AC-4879-B1E9-975397B212B8}" type="datetimeFigureOut">
              <a:rPr lang="en-AU" smtClean="0"/>
              <a:t>20/07/2017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0519F10-67D0-4D0D-A592-269022A52342}" type="slidenum">
              <a:rPr lang="en-AU" smtClean="0"/>
              <a:t>‹#›</a:t>
            </a:fld>
            <a:endParaRPr lang="en-AU"/>
          </a:p>
        </p:txBody>
      </p:sp>
    </p:spTree>
    <p:extLst>
      <p:ext uri="{BB962C8B-B14F-4D97-AF65-F5344CB8AC3E}">
        <p14:creationId xmlns:p14="http://schemas.microsoft.com/office/powerpoint/2010/main" val="120876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54B4BC-67AC-4879-B1E9-975397B212B8}" type="datetimeFigureOut">
              <a:rPr lang="en-AU" smtClean="0"/>
              <a:t>20/07/2017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0519F10-67D0-4D0D-A592-269022A52342}" type="slidenum">
              <a:rPr lang="en-AU" smtClean="0"/>
              <a:t>‹#›</a:t>
            </a:fld>
            <a:endParaRPr lang="en-AU"/>
          </a:p>
        </p:txBody>
      </p:sp>
    </p:spTree>
    <p:extLst>
      <p:ext uri="{BB962C8B-B14F-4D97-AF65-F5344CB8AC3E}">
        <p14:creationId xmlns:p14="http://schemas.microsoft.com/office/powerpoint/2010/main" val="3640836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54B4BC-67AC-4879-B1E9-975397B212B8}" type="datetimeFigureOut">
              <a:rPr lang="en-AU" smtClean="0"/>
              <a:t>20/07/2017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0519F10-67D0-4D0D-A592-269022A52342}" type="slidenum">
              <a:rPr lang="en-AU" smtClean="0"/>
              <a:t>‹#›</a:t>
            </a:fld>
            <a:endParaRPr lang="en-AU"/>
          </a:p>
        </p:txBody>
      </p:sp>
    </p:spTree>
    <p:extLst>
      <p:ext uri="{BB962C8B-B14F-4D97-AF65-F5344CB8AC3E}">
        <p14:creationId xmlns:p14="http://schemas.microsoft.com/office/powerpoint/2010/main" val="4118497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54B4BC-67AC-4879-B1E9-975397B212B8}" type="datetimeFigureOut">
              <a:rPr lang="en-AU" smtClean="0"/>
              <a:t>20/07/2017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0519F10-67D0-4D0D-A592-269022A52342}" type="slidenum">
              <a:rPr lang="en-AU" smtClean="0"/>
              <a:t>‹#›</a:t>
            </a:fld>
            <a:endParaRPr lang="en-AU"/>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9416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54B4BC-67AC-4879-B1E9-975397B212B8}" type="datetimeFigureOut">
              <a:rPr lang="en-AU" smtClean="0"/>
              <a:t>20/07/2017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0519F10-67D0-4D0D-A592-269022A52342}" type="slidenum">
              <a:rPr lang="en-AU" smtClean="0"/>
              <a:t>‹#›</a:t>
            </a:fld>
            <a:endParaRPr lang="en-AU"/>
          </a:p>
        </p:txBody>
      </p:sp>
    </p:spTree>
    <p:extLst>
      <p:ext uri="{BB962C8B-B14F-4D97-AF65-F5344CB8AC3E}">
        <p14:creationId xmlns:p14="http://schemas.microsoft.com/office/powerpoint/2010/main" val="278699267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54B4BC-67AC-4879-B1E9-975397B212B8}" type="datetimeFigureOut">
              <a:rPr lang="en-AU" smtClean="0"/>
              <a:t>20/07/2017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0519F10-67D0-4D0D-A592-269022A52342}" type="slidenum">
              <a:rPr lang="en-AU" smtClean="0"/>
              <a:t>‹#›</a:t>
            </a:fld>
            <a:endParaRPr lang="en-AU"/>
          </a:p>
        </p:txBody>
      </p:sp>
    </p:spTree>
    <p:extLst>
      <p:ext uri="{BB962C8B-B14F-4D97-AF65-F5344CB8AC3E}">
        <p14:creationId xmlns:p14="http://schemas.microsoft.com/office/powerpoint/2010/main" val="141773355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54B4BC-67AC-4879-B1E9-975397B212B8}" type="datetimeFigureOut">
              <a:rPr lang="en-AU" smtClean="0"/>
              <a:t>20/07/2017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0519F10-67D0-4D0D-A592-269022A52342}" type="slidenum">
              <a:rPr lang="en-AU" smtClean="0"/>
              <a:t>‹#›</a:t>
            </a:fld>
            <a:endParaRPr lang="en-AU"/>
          </a:p>
        </p:txBody>
      </p:sp>
    </p:spTree>
    <p:extLst>
      <p:ext uri="{BB962C8B-B14F-4D97-AF65-F5344CB8AC3E}">
        <p14:creationId xmlns:p14="http://schemas.microsoft.com/office/powerpoint/2010/main" val="865894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54B4BC-67AC-4879-B1E9-975397B212B8}" type="datetimeFigureOut">
              <a:rPr lang="en-AU" smtClean="0"/>
              <a:t>20/07/2017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B0519F10-67D0-4D0D-A592-269022A52342}" type="slidenum">
              <a:rPr lang="en-AU" smtClean="0"/>
              <a:t>‹#›</a:t>
            </a:fld>
            <a:endParaRPr lang="en-AU"/>
          </a:p>
        </p:txBody>
      </p:sp>
    </p:spTree>
    <p:extLst>
      <p:ext uri="{BB962C8B-B14F-4D97-AF65-F5344CB8AC3E}">
        <p14:creationId xmlns:p14="http://schemas.microsoft.com/office/powerpoint/2010/main" val="694255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54B4BC-67AC-4879-B1E9-975397B212B8}" type="datetimeFigureOut">
              <a:rPr lang="en-AU" smtClean="0"/>
              <a:t>20/07/2017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0519F10-67D0-4D0D-A592-269022A52342}" type="slidenum">
              <a:rPr lang="en-AU" smtClean="0"/>
              <a:t>‹#›</a:t>
            </a:fld>
            <a:endParaRPr lang="en-AU"/>
          </a:p>
        </p:txBody>
      </p:sp>
    </p:spTree>
    <p:extLst>
      <p:ext uri="{BB962C8B-B14F-4D97-AF65-F5344CB8AC3E}">
        <p14:creationId xmlns:p14="http://schemas.microsoft.com/office/powerpoint/2010/main" val="409771770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54B4BC-67AC-4879-B1E9-975397B212B8}" type="datetimeFigureOut">
              <a:rPr lang="en-AU" smtClean="0"/>
              <a:t>20/07/2017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0519F10-67D0-4D0D-A592-269022A52342}" type="slidenum">
              <a:rPr lang="en-AU" smtClean="0"/>
              <a:t>‹#›</a:t>
            </a:fld>
            <a:endParaRPr lang="en-AU"/>
          </a:p>
        </p:txBody>
      </p:sp>
    </p:spTree>
    <p:extLst>
      <p:ext uri="{BB962C8B-B14F-4D97-AF65-F5344CB8AC3E}">
        <p14:creationId xmlns:p14="http://schemas.microsoft.com/office/powerpoint/2010/main" val="3227661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54B4BC-67AC-4879-B1E9-975397B212B8}" type="datetimeFigureOut">
              <a:rPr lang="en-AU" smtClean="0"/>
              <a:t>20/07/2017</a:t>
            </a:fld>
            <a:endParaRPr lang="en-AU"/>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AU"/>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B0519F10-67D0-4D0D-A592-269022A52342}" type="slidenum">
              <a:rPr lang="en-AU" smtClean="0"/>
              <a:t>‹#›</a:t>
            </a:fld>
            <a:endParaRPr lang="en-AU"/>
          </a:p>
        </p:txBody>
      </p:sp>
    </p:spTree>
    <p:extLst>
      <p:ext uri="{BB962C8B-B14F-4D97-AF65-F5344CB8AC3E}">
        <p14:creationId xmlns:p14="http://schemas.microsoft.com/office/powerpoint/2010/main" val="1542443346"/>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306" y="0"/>
            <a:ext cx="9875520" cy="1356360"/>
          </a:xfrm>
        </p:spPr>
        <p:txBody>
          <a:bodyPr/>
          <a:lstStyle/>
          <a:p>
            <a:r>
              <a:rPr lang="en-AU" dirty="0" smtClean="0"/>
              <a:t>Experimental Procedure</a:t>
            </a:r>
            <a:endParaRPr lang="en-AU" dirty="0"/>
          </a:p>
        </p:txBody>
      </p:sp>
      <p:sp>
        <p:nvSpPr>
          <p:cNvPr id="3" name="Content Placeholder 2"/>
          <p:cNvSpPr>
            <a:spLocks noGrp="1"/>
          </p:cNvSpPr>
          <p:nvPr>
            <p:ph idx="1"/>
          </p:nvPr>
        </p:nvSpPr>
        <p:spPr>
          <a:xfrm>
            <a:off x="459132" y="1149429"/>
            <a:ext cx="4934938" cy="3409176"/>
          </a:xfrm>
        </p:spPr>
        <p:txBody>
          <a:bodyPr>
            <a:normAutofit fontScale="92500" lnSpcReduction="10000"/>
          </a:bodyPr>
          <a:lstStyle/>
          <a:p>
            <a:pPr marL="0" indent="0">
              <a:buNone/>
            </a:pPr>
            <a:r>
              <a:rPr lang="en-AU" b="1" dirty="0" smtClean="0">
                <a:solidFill>
                  <a:schemeClr val="tx1"/>
                </a:solidFill>
              </a:rPr>
              <a:t>Materials:</a:t>
            </a:r>
          </a:p>
          <a:p>
            <a:r>
              <a:rPr lang="en-AU" dirty="0" smtClean="0">
                <a:solidFill>
                  <a:schemeClr val="tx1"/>
                </a:solidFill>
              </a:rPr>
              <a:t>Nappies (4 different brands)</a:t>
            </a:r>
          </a:p>
          <a:p>
            <a:r>
              <a:rPr lang="en-AU" dirty="0" smtClean="0">
                <a:solidFill>
                  <a:schemeClr val="tx1"/>
                </a:solidFill>
              </a:rPr>
              <a:t>Water</a:t>
            </a:r>
          </a:p>
          <a:p>
            <a:r>
              <a:rPr lang="en-AU" dirty="0">
                <a:solidFill>
                  <a:schemeClr val="tx1"/>
                </a:solidFill>
              </a:rPr>
              <a:t>Food </a:t>
            </a:r>
            <a:r>
              <a:rPr lang="en-AU" dirty="0" smtClean="0">
                <a:solidFill>
                  <a:schemeClr val="tx1"/>
                </a:solidFill>
              </a:rPr>
              <a:t>Dye</a:t>
            </a:r>
          </a:p>
          <a:p>
            <a:r>
              <a:rPr lang="en-AU" dirty="0" smtClean="0">
                <a:solidFill>
                  <a:schemeClr val="tx1"/>
                </a:solidFill>
              </a:rPr>
              <a:t>Canola Oil</a:t>
            </a:r>
          </a:p>
          <a:p>
            <a:r>
              <a:rPr lang="en-AU" dirty="0" smtClean="0">
                <a:solidFill>
                  <a:schemeClr val="tx1"/>
                </a:solidFill>
              </a:rPr>
              <a:t>Graduated Cylinder </a:t>
            </a:r>
          </a:p>
          <a:p>
            <a:r>
              <a:rPr lang="en-AU" dirty="0" smtClean="0">
                <a:solidFill>
                  <a:schemeClr val="tx1"/>
                </a:solidFill>
              </a:rPr>
              <a:t>Watch </a:t>
            </a:r>
            <a:r>
              <a:rPr lang="en-AU" dirty="0" smtClean="0">
                <a:solidFill>
                  <a:schemeClr val="tx1"/>
                </a:solidFill>
              </a:rPr>
              <a:t>Glass</a:t>
            </a:r>
          </a:p>
          <a:p>
            <a:r>
              <a:rPr lang="en-AU" dirty="0" smtClean="0">
                <a:solidFill>
                  <a:schemeClr val="tx1"/>
                </a:solidFill>
              </a:rPr>
              <a:t>Scissors</a:t>
            </a:r>
            <a:endParaRPr lang="en-AU" dirty="0" smtClean="0">
              <a:solidFill>
                <a:schemeClr val="tx1"/>
              </a:solidFill>
            </a:endParaRPr>
          </a:p>
          <a:p>
            <a:endParaRPr lang="en-AU" dirty="0" smtClean="0"/>
          </a:p>
          <a:p>
            <a:endParaRPr lang="en-AU" dirty="0" smtClean="0"/>
          </a:p>
          <a:p>
            <a:endParaRPr lang="en-AU" dirty="0" smtClean="0"/>
          </a:p>
          <a:p>
            <a:endParaRPr lang="en-AU" dirty="0"/>
          </a:p>
        </p:txBody>
      </p:sp>
      <p:sp>
        <p:nvSpPr>
          <p:cNvPr id="4" name="Content Placeholder 2"/>
          <p:cNvSpPr txBox="1">
            <a:spLocks/>
          </p:cNvSpPr>
          <p:nvPr/>
        </p:nvSpPr>
        <p:spPr>
          <a:xfrm>
            <a:off x="5489660" y="1149429"/>
            <a:ext cx="6448911" cy="340917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en-AU" b="1" dirty="0" smtClean="0">
                <a:solidFill>
                  <a:schemeClr val="tx1"/>
                </a:solidFill>
              </a:rPr>
              <a:t>Method:</a:t>
            </a:r>
          </a:p>
          <a:p>
            <a:pPr marL="457200" indent="-457200">
              <a:buFont typeface="+mj-lt"/>
              <a:buAutoNum type="arabicPeriod"/>
            </a:pPr>
            <a:r>
              <a:rPr lang="en-AU" dirty="0"/>
              <a:t>Take one nappy, cut into a </a:t>
            </a:r>
            <a:r>
              <a:rPr lang="en-AU" dirty="0" smtClean="0"/>
              <a:t>small square (approx. 4cm) and </a:t>
            </a:r>
            <a:r>
              <a:rPr lang="en-AU" dirty="0"/>
              <a:t>place onto </a:t>
            </a:r>
            <a:r>
              <a:rPr lang="en-AU" dirty="0" smtClean="0"/>
              <a:t>a watch glass.</a:t>
            </a:r>
            <a:endParaRPr lang="en-AU" dirty="0"/>
          </a:p>
          <a:p>
            <a:pPr marL="457200" indent="-457200">
              <a:buFont typeface="+mj-lt"/>
              <a:buAutoNum type="arabicPeriod"/>
            </a:pPr>
            <a:r>
              <a:rPr lang="en-AU" dirty="0"/>
              <a:t>In 20 mL </a:t>
            </a:r>
            <a:r>
              <a:rPr lang="en-AU" dirty="0" smtClean="0"/>
              <a:t>lots, </a:t>
            </a:r>
            <a:r>
              <a:rPr lang="en-AU" dirty="0"/>
              <a:t>add water to </a:t>
            </a:r>
            <a:r>
              <a:rPr lang="en-AU" dirty="0" smtClean="0"/>
              <a:t>the nappy </a:t>
            </a:r>
            <a:r>
              <a:rPr lang="en-AU" dirty="0"/>
              <a:t>and observe </a:t>
            </a:r>
            <a:r>
              <a:rPr lang="en-AU" dirty="0" smtClean="0"/>
              <a:t>the absorption. Continue to add water </a:t>
            </a:r>
            <a:r>
              <a:rPr lang="en-AU" dirty="0"/>
              <a:t>until nappy does not absorb any </a:t>
            </a:r>
            <a:r>
              <a:rPr lang="en-AU" dirty="0" smtClean="0"/>
              <a:t>more.</a:t>
            </a:r>
          </a:p>
          <a:p>
            <a:pPr marL="457200" indent="-457200">
              <a:buFont typeface="+mj-lt"/>
              <a:buAutoNum type="arabicPeriod"/>
            </a:pPr>
            <a:r>
              <a:rPr lang="en-AU" dirty="0" smtClean="0"/>
              <a:t>Repeat steps 1 and 2 with oil, and an oil/water (1:1) mixture.</a:t>
            </a:r>
          </a:p>
          <a:p>
            <a:pPr marL="0" indent="0">
              <a:buNone/>
            </a:pPr>
            <a:r>
              <a:rPr lang="en-AU" dirty="0" smtClean="0"/>
              <a:t>If you have time: repeat method with other types of nappies to compare </a:t>
            </a:r>
            <a:r>
              <a:rPr lang="en-AU" dirty="0"/>
              <a:t>a</a:t>
            </a:r>
            <a:r>
              <a:rPr lang="en-AU" dirty="0" smtClean="0"/>
              <a:t>bsorption between brands.</a:t>
            </a:r>
          </a:p>
        </p:txBody>
      </p:sp>
    </p:spTree>
    <p:extLst>
      <p:ext uri="{BB962C8B-B14F-4D97-AF65-F5344CB8AC3E}">
        <p14:creationId xmlns:p14="http://schemas.microsoft.com/office/powerpoint/2010/main" val="14449227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age result for sodium polyacrylate"/>
          <p:cNvPicPr>
            <a:picLocks noChangeAspect="1" noChangeArrowheads="1"/>
          </p:cNvPicPr>
          <p:nvPr/>
        </p:nvPicPr>
        <p:blipFill rotWithShape="1">
          <a:blip r:embed="rId2">
            <a:extLst>
              <a:ext uri="{28A0092B-C50C-407E-A947-70E740481C1C}">
                <a14:useLocalDpi xmlns:a14="http://schemas.microsoft.com/office/drawing/2010/main" val="0"/>
              </a:ext>
            </a:extLst>
          </a:blip>
          <a:srcRect b="16557"/>
          <a:stretch/>
        </p:blipFill>
        <p:spPr bwMode="auto">
          <a:xfrm>
            <a:off x="1446233" y="4312975"/>
            <a:ext cx="5386797" cy="2265451"/>
          </a:xfrm>
          <a:prstGeom prst="rect">
            <a:avLst/>
          </a:prstGeom>
          <a:noFill/>
        </p:spPr>
      </p:pic>
      <p:sp>
        <p:nvSpPr>
          <p:cNvPr id="2" name="Title 1"/>
          <p:cNvSpPr>
            <a:spLocks noGrp="1"/>
          </p:cNvSpPr>
          <p:nvPr>
            <p:ph type="title"/>
          </p:nvPr>
        </p:nvSpPr>
        <p:spPr>
          <a:xfrm>
            <a:off x="470842" y="0"/>
            <a:ext cx="9875520" cy="1356360"/>
          </a:xfrm>
        </p:spPr>
        <p:txBody>
          <a:bodyPr/>
          <a:lstStyle/>
          <a:p>
            <a:r>
              <a:rPr lang="en-AU" dirty="0" smtClean="0"/>
              <a:t>Chemical Explanation</a:t>
            </a:r>
            <a:endParaRPr lang="en-AU" dirty="0"/>
          </a:p>
        </p:txBody>
      </p:sp>
      <p:sp>
        <p:nvSpPr>
          <p:cNvPr id="3" name="Content Placeholder 2"/>
          <p:cNvSpPr>
            <a:spLocks noGrp="1"/>
          </p:cNvSpPr>
          <p:nvPr>
            <p:ph idx="1"/>
          </p:nvPr>
        </p:nvSpPr>
        <p:spPr>
          <a:xfrm>
            <a:off x="390418" y="1212351"/>
            <a:ext cx="7880279" cy="4667241"/>
          </a:xfrm>
        </p:spPr>
        <p:txBody>
          <a:bodyPr/>
          <a:lstStyle/>
          <a:p>
            <a:pPr marL="0" indent="0">
              <a:buNone/>
            </a:pPr>
            <a:r>
              <a:rPr lang="en-AU" b="1" dirty="0" smtClean="0"/>
              <a:t>What’s going on? </a:t>
            </a:r>
            <a:r>
              <a:rPr lang="en-AU" dirty="0" smtClean="0">
                <a:solidFill>
                  <a:schemeClr val="tx1"/>
                </a:solidFill>
              </a:rPr>
              <a:t>From a chemical perspective, we need to consider the physical and chemical structure of the water and oil, and of the nappy fibres (sodium polyacrylate).</a:t>
            </a:r>
            <a:endParaRPr lang="en-AU" dirty="0">
              <a:solidFill>
                <a:schemeClr val="tx1"/>
              </a:solidFill>
            </a:endParaRPr>
          </a:p>
          <a:p>
            <a:pPr marL="0" indent="0">
              <a:buNone/>
            </a:pPr>
            <a:r>
              <a:rPr lang="en-AU" b="1" dirty="0" smtClean="0"/>
              <a:t>How? </a:t>
            </a:r>
            <a:r>
              <a:rPr lang="en-AU" dirty="0">
                <a:solidFill>
                  <a:schemeClr val="tx1"/>
                </a:solidFill>
              </a:rPr>
              <a:t>When water is added, </a:t>
            </a:r>
            <a:r>
              <a:rPr lang="en-AU" dirty="0" smtClean="0">
                <a:solidFill>
                  <a:schemeClr val="tx1"/>
                </a:solidFill>
              </a:rPr>
              <a:t>the </a:t>
            </a:r>
            <a:r>
              <a:rPr lang="en-AU" dirty="0">
                <a:solidFill>
                  <a:schemeClr val="tx1"/>
                </a:solidFill>
              </a:rPr>
              <a:t>negative portions of the </a:t>
            </a:r>
            <a:r>
              <a:rPr lang="en-AU" dirty="0" smtClean="0">
                <a:solidFill>
                  <a:schemeClr val="tx1"/>
                </a:solidFill>
              </a:rPr>
              <a:t>nappy fibre are </a:t>
            </a:r>
            <a:r>
              <a:rPr lang="en-AU" dirty="0">
                <a:solidFill>
                  <a:schemeClr val="tx1"/>
                </a:solidFill>
              </a:rPr>
              <a:t>attracted to the positive end of the water molecules. As more and more water molecules are attracted, the long molecule stretches and straightens. This  exposes even more areas that are attracted to water.</a:t>
            </a:r>
            <a:endParaRPr lang="en-AU" dirty="0" smtClean="0">
              <a:solidFill>
                <a:schemeClr val="tx1"/>
              </a:solidFill>
            </a:endParaRPr>
          </a:p>
          <a:p>
            <a:pPr marL="0" indent="0">
              <a:buNone/>
            </a:pPr>
            <a:r>
              <a:rPr lang="en-AU" dirty="0" smtClean="0">
                <a:solidFill>
                  <a:schemeClr val="tx1"/>
                </a:solidFill>
              </a:rPr>
              <a:t>Also, the polarity of the liquid tells us about the interaction it has with the nappy.</a:t>
            </a:r>
            <a:endParaRPr lang="en-AU" dirty="0">
              <a:solidFill>
                <a:schemeClr val="tx1"/>
              </a:solidFill>
            </a:endParaRPr>
          </a:p>
        </p:txBody>
      </p:sp>
      <p:pic>
        <p:nvPicPr>
          <p:cNvPr id="1026" name="Picture 2" descr="Image result for sodium polyacrylat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72499" y="287278"/>
            <a:ext cx="3547331" cy="28260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h2o polarit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46893" y="3412993"/>
            <a:ext cx="1943528" cy="116611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ile:Triolein 3D spacefill.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11100" y="4478351"/>
            <a:ext cx="3308564" cy="223328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899893" y="6620691"/>
            <a:ext cx="6292107" cy="246221"/>
          </a:xfrm>
          <a:prstGeom prst="rect">
            <a:avLst/>
          </a:prstGeom>
          <a:noFill/>
        </p:spPr>
        <p:txBody>
          <a:bodyPr wrap="none" rtlCol="0">
            <a:spAutoFit/>
          </a:bodyPr>
          <a:lstStyle/>
          <a:p>
            <a:r>
              <a:rPr lang="en-AU" sz="1000" dirty="0" smtClean="0"/>
              <a:t>https://www.acs.org/content/acs/en/education/whatischemistry/adventures-in-chemistry/experiments/diapers.html</a:t>
            </a:r>
            <a:endParaRPr lang="en-AU" sz="1000" dirty="0"/>
          </a:p>
        </p:txBody>
      </p:sp>
      <p:sp>
        <p:nvSpPr>
          <p:cNvPr id="13" name="TextBox 12"/>
          <p:cNvSpPr txBox="1"/>
          <p:nvPr/>
        </p:nvSpPr>
        <p:spPr>
          <a:xfrm>
            <a:off x="10193589" y="1862338"/>
            <a:ext cx="1779783" cy="307777"/>
          </a:xfrm>
          <a:prstGeom prst="rect">
            <a:avLst/>
          </a:prstGeom>
          <a:noFill/>
        </p:spPr>
        <p:txBody>
          <a:bodyPr wrap="none" rtlCol="0">
            <a:spAutoFit/>
          </a:bodyPr>
          <a:lstStyle/>
          <a:p>
            <a:r>
              <a:rPr lang="en-AU" sz="1400" b="1" dirty="0" smtClean="0"/>
              <a:t>Sodium Polyacrylate</a:t>
            </a:r>
            <a:endParaRPr lang="en-AU" sz="1400" b="1" dirty="0"/>
          </a:p>
        </p:txBody>
      </p:sp>
      <p:sp>
        <p:nvSpPr>
          <p:cNvPr id="19" name="TextBox 18"/>
          <p:cNvSpPr txBox="1"/>
          <p:nvPr/>
        </p:nvSpPr>
        <p:spPr>
          <a:xfrm>
            <a:off x="8915852" y="3747524"/>
            <a:ext cx="800219" cy="369332"/>
          </a:xfrm>
          <a:prstGeom prst="rect">
            <a:avLst/>
          </a:prstGeom>
          <a:noFill/>
        </p:spPr>
        <p:txBody>
          <a:bodyPr wrap="none" rtlCol="0">
            <a:spAutoFit/>
          </a:bodyPr>
          <a:lstStyle/>
          <a:p>
            <a:r>
              <a:rPr lang="en-AU" b="1" dirty="0" smtClean="0"/>
              <a:t>Water</a:t>
            </a:r>
            <a:endParaRPr lang="en-AU" b="1" dirty="0"/>
          </a:p>
        </p:txBody>
      </p:sp>
      <p:sp>
        <p:nvSpPr>
          <p:cNvPr id="20" name="TextBox 19"/>
          <p:cNvSpPr txBox="1"/>
          <p:nvPr/>
        </p:nvSpPr>
        <p:spPr>
          <a:xfrm>
            <a:off x="10241905" y="5534014"/>
            <a:ext cx="470000" cy="369332"/>
          </a:xfrm>
          <a:prstGeom prst="rect">
            <a:avLst/>
          </a:prstGeom>
          <a:noFill/>
        </p:spPr>
        <p:txBody>
          <a:bodyPr wrap="none" rtlCol="0">
            <a:spAutoFit/>
          </a:bodyPr>
          <a:lstStyle/>
          <a:p>
            <a:r>
              <a:rPr lang="en-AU" b="1" dirty="0" smtClean="0"/>
              <a:t>Oil</a:t>
            </a:r>
            <a:endParaRPr lang="en-AU" b="1" dirty="0"/>
          </a:p>
        </p:txBody>
      </p:sp>
    </p:spTree>
    <p:extLst>
      <p:ext uri="{BB962C8B-B14F-4D97-AF65-F5344CB8AC3E}">
        <p14:creationId xmlns:p14="http://schemas.microsoft.com/office/powerpoint/2010/main" val="24473682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842" y="0"/>
            <a:ext cx="9875520" cy="1356360"/>
          </a:xfrm>
        </p:spPr>
        <p:txBody>
          <a:bodyPr/>
          <a:lstStyle/>
          <a:p>
            <a:r>
              <a:rPr lang="en-AU" dirty="0" smtClean="0"/>
              <a:t>Chemical Explanation</a:t>
            </a:r>
            <a:endParaRPr lang="en-AU" dirty="0"/>
          </a:p>
        </p:txBody>
      </p:sp>
      <p:sp>
        <p:nvSpPr>
          <p:cNvPr id="3" name="Content Placeholder 2"/>
          <p:cNvSpPr>
            <a:spLocks noGrp="1"/>
          </p:cNvSpPr>
          <p:nvPr>
            <p:ph idx="1"/>
          </p:nvPr>
        </p:nvSpPr>
        <p:spPr>
          <a:xfrm>
            <a:off x="390418" y="1212351"/>
            <a:ext cx="7880279" cy="4667241"/>
          </a:xfrm>
        </p:spPr>
        <p:txBody>
          <a:bodyPr/>
          <a:lstStyle/>
          <a:p>
            <a:pPr marL="0" indent="0">
              <a:buNone/>
            </a:pPr>
            <a:r>
              <a:rPr lang="en-AU" b="1" dirty="0" smtClean="0"/>
              <a:t>What’s going on? </a:t>
            </a:r>
            <a:r>
              <a:rPr lang="en-AU" dirty="0" smtClean="0">
                <a:solidFill>
                  <a:schemeClr val="tx1"/>
                </a:solidFill>
              </a:rPr>
              <a:t>From a chemical perspective, we need to consider the physical and chemical structure of the water and oil, and of the nappy fibres (sodium polyacrylate).</a:t>
            </a:r>
            <a:endParaRPr lang="en-AU" dirty="0">
              <a:solidFill>
                <a:schemeClr val="tx1"/>
              </a:solidFill>
            </a:endParaRPr>
          </a:p>
          <a:p>
            <a:pPr marL="0" indent="0">
              <a:buNone/>
            </a:pPr>
            <a:r>
              <a:rPr lang="en-AU" b="1" dirty="0" smtClean="0"/>
              <a:t>How? </a:t>
            </a:r>
            <a:r>
              <a:rPr lang="en-AU" dirty="0">
                <a:solidFill>
                  <a:schemeClr val="tx1"/>
                </a:solidFill>
              </a:rPr>
              <a:t>When water is added, </a:t>
            </a:r>
            <a:r>
              <a:rPr lang="en-AU" dirty="0" smtClean="0">
                <a:solidFill>
                  <a:schemeClr val="tx1"/>
                </a:solidFill>
              </a:rPr>
              <a:t>the </a:t>
            </a:r>
            <a:r>
              <a:rPr lang="en-AU" dirty="0">
                <a:solidFill>
                  <a:schemeClr val="tx1"/>
                </a:solidFill>
              </a:rPr>
              <a:t>negative portions of the </a:t>
            </a:r>
            <a:r>
              <a:rPr lang="en-AU" dirty="0" smtClean="0">
                <a:solidFill>
                  <a:schemeClr val="tx1"/>
                </a:solidFill>
              </a:rPr>
              <a:t>nappy fibre are </a:t>
            </a:r>
            <a:r>
              <a:rPr lang="en-AU" dirty="0">
                <a:solidFill>
                  <a:schemeClr val="tx1"/>
                </a:solidFill>
              </a:rPr>
              <a:t>attracted to the positive end of the water molecules. As more and more water molecules are attracted, the long molecule stretches and straightens. This  exposes even more areas that are attracted to water.</a:t>
            </a:r>
            <a:endParaRPr lang="en-AU" dirty="0" smtClean="0">
              <a:solidFill>
                <a:schemeClr val="tx1"/>
              </a:solidFill>
            </a:endParaRPr>
          </a:p>
          <a:p>
            <a:pPr marL="0" indent="0">
              <a:buNone/>
            </a:pPr>
            <a:r>
              <a:rPr lang="en-AU" dirty="0" smtClean="0">
                <a:solidFill>
                  <a:schemeClr val="tx1"/>
                </a:solidFill>
              </a:rPr>
              <a:t>Also, the polarity of the liquid tells us about the interaction it has with the nappy.</a:t>
            </a:r>
            <a:endParaRPr lang="en-AU" dirty="0">
              <a:solidFill>
                <a:schemeClr val="tx1"/>
              </a:solidFill>
            </a:endParaRPr>
          </a:p>
        </p:txBody>
      </p:sp>
      <p:pic>
        <p:nvPicPr>
          <p:cNvPr id="1026" name="Picture 2" descr="Image result for sodium polyacryl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072499" y="287278"/>
            <a:ext cx="3547331" cy="28260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h2o polarit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46893" y="3412993"/>
            <a:ext cx="1943528" cy="116611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ile:Triolein 3D spacefil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11100" y="4478351"/>
            <a:ext cx="3308564" cy="223328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899893" y="6620691"/>
            <a:ext cx="6292107" cy="246221"/>
          </a:xfrm>
          <a:prstGeom prst="rect">
            <a:avLst/>
          </a:prstGeom>
          <a:noFill/>
        </p:spPr>
        <p:txBody>
          <a:bodyPr wrap="none" rtlCol="0">
            <a:spAutoFit/>
          </a:bodyPr>
          <a:lstStyle/>
          <a:p>
            <a:r>
              <a:rPr lang="en-AU" sz="1000" dirty="0" smtClean="0"/>
              <a:t>https://www.acs.org/content/acs/en/education/whatischemistry/adventures-in-chemistry/experiments/diapers.html</a:t>
            </a:r>
            <a:endParaRPr lang="en-AU" sz="1000" dirty="0"/>
          </a:p>
        </p:txBody>
      </p:sp>
      <p:sp>
        <p:nvSpPr>
          <p:cNvPr id="13" name="TextBox 12"/>
          <p:cNvSpPr txBox="1"/>
          <p:nvPr/>
        </p:nvSpPr>
        <p:spPr>
          <a:xfrm>
            <a:off x="10193589" y="1862338"/>
            <a:ext cx="1779783" cy="307777"/>
          </a:xfrm>
          <a:prstGeom prst="rect">
            <a:avLst/>
          </a:prstGeom>
          <a:noFill/>
        </p:spPr>
        <p:txBody>
          <a:bodyPr wrap="none" rtlCol="0">
            <a:spAutoFit/>
          </a:bodyPr>
          <a:lstStyle/>
          <a:p>
            <a:r>
              <a:rPr lang="en-AU" sz="1400" b="1" dirty="0" smtClean="0"/>
              <a:t>Sodium Polyacrylate</a:t>
            </a:r>
            <a:endParaRPr lang="en-AU" sz="1400" b="1" dirty="0"/>
          </a:p>
        </p:txBody>
      </p:sp>
      <p:sp>
        <p:nvSpPr>
          <p:cNvPr id="19" name="TextBox 18"/>
          <p:cNvSpPr txBox="1"/>
          <p:nvPr/>
        </p:nvSpPr>
        <p:spPr>
          <a:xfrm>
            <a:off x="8915852" y="3747524"/>
            <a:ext cx="800219" cy="369332"/>
          </a:xfrm>
          <a:prstGeom prst="rect">
            <a:avLst/>
          </a:prstGeom>
          <a:noFill/>
        </p:spPr>
        <p:txBody>
          <a:bodyPr wrap="none" rtlCol="0">
            <a:spAutoFit/>
          </a:bodyPr>
          <a:lstStyle/>
          <a:p>
            <a:r>
              <a:rPr lang="en-AU" b="1" dirty="0" smtClean="0"/>
              <a:t>Water</a:t>
            </a:r>
            <a:endParaRPr lang="en-AU" b="1" dirty="0"/>
          </a:p>
        </p:txBody>
      </p:sp>
      <p:sp>
        <p:nvSpPr>
          <p:cNvPr id="20" name="TextBox 19"/>
          <p:cNvSpPr txBox="1"/>
          <p:nvPr/>
        </p:nvSpPr>
        <p:spPr>
          <a:xfrm>
            <a:off x="10241905" y="5534014"/>
            <a:ext cx="470000" cy="369332"/>
          </a:xfrm>
          <a:prstGeom prst="rect">
            <a:avLst/>
          </a:prstGeom>
          <a:noFill/>
        </p:spPr>
        <p:txBody>
          <a:bodyPr wrap="none" rtlCol="0">
            <a:spAutoFit/>
          </a:bodyPr>
          <a:lstStyle/>
          <a:p>
            <a:r>
              <a:rPr lang="en-AU" b="1" dirty="0" smtClean="0"/>
              <a:t>Oil</a:t>
            </a:r>
            <a:endParaRPr lang="en-AU" b="1" dirty="0"/>
          </a:p>
        </p:txBody>
      </p:sp>
      <p:pic>
        <p:nvPicPr>
          <p:cNvPr id="4" name="Picture 3"/>
          <p:cNvPicPr>
            <a:picLocks noChangeAspect="1"/>
          </p:cNvPicPr>
          <p:nvPr/>
        </p:nvPicPr>
        <p:blipFill>
          <a:blip r:embed="rId5"/>
          <a:stretch>
            <a:fillRect/>
          </a:stretch>
        </p:blipFill>
        <p:spPr>
          <a:xfrm>
            <a:off x="2733738" y="4595902"/>
            <a:ext cx="2834042" cy="1809689"/>
          </a:xfrm>
          <a:prstGeom prst="rect">
            <a:avLst/>
          </a:prstGeom>
        </p:spPr>
      </p:pic>
    </p:spTree>
    <p:extLst>
      <p:ext uri="{BB962C8B-B14F-4D97-AF65-F5344CB8AC3E}">
        <p14:creationId xmlns:p14="http://schemas.microsoft.com/office/powerpoint/2010/main" val="3603361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350" y="0"/>
            <a:ext cx="9875520" cy="1356360"/>
          </a:xfrm>
        </p:spPr>
        <p:txBody>
          <a:bodyPr/>
          <a:lstStyle/>
          <a:p>
            <a:r>
              <a:rPr lang="en-AU" dirty="0" smtClean="0"/>
              <a:t>Real Life </a:t>
            </a:r>
            <a:r>
              <a:rPr lang="en-AU" dirty="0" smtClean="0"/>
              <a:t>Application of Absorbents </a:t>
            </a:r>
            <a:endParaRPr lang="en-AU" dirty="0"/>
          </a:p>
        </p:txBody>
      </p:sp>
      <p:sp>
        <p:nvSpPr>
          <p:cNvPr id="3" name="Content Placeholder 2"/>
          <p:cNvSpPr>
            <a:spLocks noGrp="1"/>
          </p:cNvSpPr>
          <p:nvPr>
            <p:ph idx="1"/>
          </p:nvPr>
        </p:nvSpPr>
        <p:spPr>
          <a:xfrm>
            <a:off x="513709" y="1037691"/>
            <a:ext cx="4849402" cy="5057660"/>
          </a:xfrm>
        </p:spPr>
        <p:txBody>
          <a:bodyPr/>
          <a:lstStyle/>
          <a:p>
            <a:pPr marL="342900" indent="-342900"/>
            <a:r>
              <a:rPr lang="en-AU" dirty="0" smtClean="0">
                <a:solidFill>
                  <a:schemeClr val="tx1"/>
                </a:solidFill>
              </a:rPr>
              <a:t>Silica gel desiccants</a:t>
            </a:r>
          </a:p>
          <a:p>
            <a:pPr marL="342900" indent="-342900"/>
            <a:r>
              <a:rPr lang="en-AU" dirty="0" smtClean="0">
                <a:solidFill>
                  <a:schemeClr val="tx1"/>
                </a:solidFill>
              </a:rPr>
              <a:t>Industrial spill </a:t>
            </a:r>
            <a:r>
              <a:rPr lang="en-AU" dirty="0">
                <a:solidFill>
                  <a:schemeClr val="tx1"/>
                </a:solidFill>
              </a:rPr>
              <a:t>k</a:t>
            </a:r>
            <a:r>
              <a:rPr lang="en-AU" dirty="0" smtClean="0">
                <a:solidFill>
                  <a:schemeClr val="tx1"/>
                </a:solidFill>
              </a:rPr>
              <a:t>its</a:t>
            </a:r>
          </a:p>
          <a:p>
            <a:pPr marL="342900" indent="-342900"/>
            <a:r>
              <a:rPr lang="en-AU" dirty="0" smtClean="0">
                <a:solidFill>
                  <a:schemeClr val="tx1"/>
                </a:solidFill>
              </a:rPr>
              <a:t>Gas masks</a:t>
            </a:r>
          </a:p>
          <a:p>
            <a:pPr marL="342900" indent="-342900"/>
            <a:r>
              <a:rPr lang="en-AU" dirty="0" smtClean="0">
                <a:solidFill>
                  <a:schemeClr val="tx1"/>
                </a:solidFill>
              </a:rPr>
              <a:t>Activated charcoal</a:t>
            </a:r>
          </a:p>
          <a:p>
            <a:pPr marL="342900" indent="-342900"/>
            <a:r>
              <a:rPr lang="en-AU" dirty="0" smtClean="0">
                <a:solidFill>
                  <a:schemeClr val="tx1"/>
                </a:solidFill>
              </a:rPr>
              <a:t>Techni ice</a:t>
            </a:r>
          </a:p>
          <a:p>
            <a:pPr marL="342900" indent="-342900"/>
            <a:r>
              <a:rPr lang="en-AU" dirty="0" smtClean="0">
                <a:solidFill>
                  <a:schemeClr val="tx1"/>
                </a:solidFill>
              </a:rPr>
              <a:t>Fake snow</a:t>
            </a:r>
            <a:endParaRPr lang="en-AU" dirty="0">
              <a:solidFill>
                <a:schemeClr val="tx1"/>
              </a:solidFill>
            </a:endParaRPr>
          </a:p>
        </p:txBody>
      </p:sp>
      <p:pic>
        <p:nvPicPr>
          <p:cNvPr id="2050" name="Picture 2" descr="Image result for do not eat silica gel\"/>
          <p:cNvPicPr>
            <a:picLocks noChangeAspect="1" noChangeArrowheads="1"/>
          </p:cNvPicPr>
          <p:nvPr/>
        </p:nvPicPr>
        <p:blipFill rotWithShape="1">
          <a:blip r:embed="rId2">
            <a:extLst>
              <a:ext uri="{28A0092B-C50C-407E-A947-70E740481C1C}">
                <a14:useLocalDpi xmlns:a14="http://schemas.microsoft.com/office/drawing/2010/main" val="0"/>
              </a:ext>
            </a:extLst>
          </a:blip>
          <a:srcRect l="5107" t="7012" r="5365" b="9573"/>
          <a:stretch/>
        </p:blipFill>
        <p:spPr bwMode="auto">
          <a:xfrm>
            <a:off x="6564853" y="1205406"/>
            <a:ext cx="1803425" cy="252044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spill kit"/>
          <p:cNvPicPr>
            <a:picLocks noChangeAspect="1" noChangeArrowheads="1"/>
          </p:cNvPicPr>
          <p:nvPr/>
        </p:nvPicPr>
        <p:blipFill rotWithShape="1">
          <a:blip r:embed="rId3">
            <a:extLst>
              <a:ext uri="{28A0092B-C50C-407E-A947-70E740481C1C}">
                <a14:useLocalDpi xmlns:a14="http://schemas.microsoft.com/office/drawing/2010/main" val="0"/>
              </a:ext>
            </a:extLst>
          </a:blip>
          <a:srcRect l="30597" r="29144"/>
          <a:stretch/>
        </p:blipFill>
        <p:spPr bwMode="auto">
          <a:xfrm>
            <a:off x="9027903" y="342400"/>
            <a:ext cx="2722652" cy="419100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gas mas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5598" y="1078377"/>
            <a:ext cx="2359630" cy="33709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1348" y="4097246"/>
            <a:ext cx="2421673" cy="2421673"/>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Related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06974" y="4835669"/>
            <a:ext cx="2428875" cy="1333501"/>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Image result for fake sno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71286" y="4533568"/>
            <a:ext cx="3810000" cy="2105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18228"/>
      </p:ext>
    </p:extLst>
  </p:cSld>
  <p:clrMapOvr>
    <a:masterClrMapping/>
  </p:clrMapOvr>
  <p:timing>
    <p:tnLst>
      <p:par>
        <p:cTn id="1" dur="indefinite" restart="never" nodeType="tmRoot"/>
      </p:par>
    </p:tnLst>
  </p:timing>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TM03457444[[fn=Basis]]</Template>
  <TotalTime>1176</TotalTime>
  <Words>291</Words>
  <Application>Microsoft Office PowerPoint</Application>
  <PresentationFormat>Widescreen</PresentationFormat>
  <Paragraphs>39</Paragraphs>
  <Slides>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Corbel</vt:lpstr>
      <vt:lpstr>Basis</vt:lpstr>
      <vt:lpstr>Experimental Procedure</vt:lpstr>
      <vt:lpstr>Chemical Explanation</vt:lpstr>
      <vt:lpstr>Chemical Explanation</vt:lpstr>
      <vt:lpstr>Real Life Application of Absorbents </vt:lpstr>
    </vt:vector>
  </TitlesOfParts>
  <Company>La Trobe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Experimental Procedure</dc:title>
  <dc:creator>TIFFANY BERYL POYNDER</dc:creator>
  <cp:lastModifiedBy>TIFFANY BERYL POYNDER</cp:lastModifiedBy>
  <cp:revision>24</cp:revision>
  <cp:lastPrinted>2017-07-19T05:32:33Z</cp:lastPrinted>
  <dcterms:created xsi:type="dcterms:W3CDTF">2017-07-19T04:42:26Z</dcterms:created>
  <dcterms:modified xsi:type="dcterms:W3CDTF">2017-07-20T04:16:19Z</dcterms:modified>
</cp:coreProperties>
</file>