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2" r:id="rId1"/>
  </p:sldMasterIdLst>
  <p:notesMasterIdLst>
    <p:notesMasterId r:id="rId4"/>
  </p:notesMasterIdLst>
  <p:sldIdLst>
    <p:sldId id="274" r:id="rId2"/>
    <p:sldId id="275" r:id="rId3"/>
  </p:sldIdLst>
  <p:sldSz cx="7772400" cy="5029200"/>
  <p:notesSz cx="6881813" cy="9296400"/>
  <p:embeddedFontLst>
    <p:embeddedFont>
      <p:font typeface="Calibri" pitchFamily="34" charset="0"/>
      <p:regular r:id="rId5"/>
      <p:bold r:id="rId6"/>
      <p:italic r:id="rId7"/>
      <p:boldItalic r:id="rId8"/>
    </p:embeddedFont>
  </p:embeddedFontLst>
  <p:defaultTextStyle>
    <a:defPPr>
      <a:defRPr lang="en-US"/>
    </a:defPPr>
    <a:lvl1pPr marL="0" algn="l" defTabSz="956097" rtl="0" eaLnBrk="1" latinLnBrk="0" hangingPunct="1">
      <a:defRPr sz="1900" kern="1200">
        <a:solidFill>
          <a:schemeClr val="tx1"/>
        </a:solidFill>
        <a:latin typeface="+mn-lt"/>
        <a:ea typeface="+mn-ea"/>
        <a:cs typeface="+mn-cs"/>
      </a:defRPr>
    </a:lvl1pPr>
    <a:lvl2pPr marL="478048" algn="l" defTabSz="956097" rtl="0" eaLnBrk="1" latinLnBrk="0" hangingPunct="1">
      <a:defRPr sz="1900" kern="1200">
        <a:solidFill>
          <a:schemeClr val="tx1"/>
        </a:solidFill>
        <a:latin typeface="+mn-lt"/>
        <a:ea typeface="+mn-ea"/>
        <a:cs typeface="+mn-cs"/>
      </a:defRPr>
    </a:lvl2pPr>
    <a:lvl3pPr marL="956097" algn="l" defTabSz="956097" rtl="0" eaLnBrk="1" latinLnBrk="0" hangingPunct="1">
      <a:defRPr sz="1900" kern="1200">
        <a:solidFill>
          <a:schemeClr val="tx1"/>
        </a:solidFill>
        <a:latin typeface="+mn-lt"/>
        <a:ea typeface="+mn-ea"/>
        <a:cs typeface="+mn-cs"/>
      </a:defRPr>
    </a:lvl3pPr>
    <a:lvl4pPr marL="1434145" algn="l" defTabSz="956097" rtl="0" eaLnBrk="1" latinLnBrk="0" hangingPunct="1">
      <a:defRPr sz="1900" kern="1200">
        <a:solidFill>
          <a:schemeClr val="tx1"/>
        </a:solidFill>
        <a:latin typeface="+mn-lt"/>
        <a:ea typeface="+mn-ea"/>
        <a:cs typeface="+mn-cs"/>
      </a:defRPr>
    </a:lvl4pPr>
    <a:lvl5pPr marL="1912193" algn="l" defTabSz="956097" rtl="0" eaLnBrk="1" latinLnBrk="0" hangingPunct="1">
      <a:defRPr sz="1900" kern="1200">
        <a:solidFill>
          <a:schemeClr val="tx1"/>
        </a:solidFill>
        <a:latin typeface="+mn-lt"/>
        <a:ea typeface="+mn-ea"/>
        <a:cs typeface="+mn-cs"/>
      </a:defRPr>
    </a:lvl5pPr>
    <a:lvl6pPr marL="2390242" algn="l" defTabSz="956097" rtl="0" eaLnBrk="1" latinLnBrk="0" hangingPunct="1">
      <a:defRPr sz="1900" kern="1200">
        <a:solidFill>
          <a:schemeClr val="tx1"/>
        </a:solidFill>
        <a:latin typeface="+mn-lt"/>
        <a:ea typeface="+mn-ea"/>
        <a:cs typeface="+mn-cs"/>
      </a:defRPr>
    </a:lvl6pPr>
    <a:lvl7pPr marL="2868290" algn="l" defTabSz="956097" rtl="0" eaLnBrk="1" latinLnBrk="0" hangingPunct="1">
      <a:defRPr sz="1900" kern="1200">
        <a:solidFill>
          <a:schemeClr val="tx1"/>
        </a:solidFill>
        <a:latin typeface="+mn-lt"/>
        <a:ea typeface="+mn-ea"/>
        <a:cs typeface="+mn-cs"/>
      </a:defRPr>
    </a:lvl7pPr>
    <a:lvl8pPr marL="3346338" algn="l" defTabSz="956097" rtl="0" eaLnBrk="1" latinLnBrk="0" hangingPunct="1">
      <a:defRPr sz="1900" kern="1200">
        <a:solidFill>
          <a:schemeClr val="tx1"/>
        </a:solidFill>
        <a:latin typeface="+mn-lt"/>
        <a:ea typeface="+mn-ea"/>
        <a:cs typeface="+mn-cs"/>
      </a:defRPr>
    </a:lvl8pPr>
    <a:lvl9pPr marL="3824387" algn="l" defTabSz="956097"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2F88BE0-F2B0-4610-A638-D2B7EB153FCC}">
          <p14:sldIdLst>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A6"/>
    <a:srgbClr val="FDC82F"/>
    <a:srgbClr val="7B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97" autoAdjust="0"/>
    <p:restoredTop sz="99853" autoAdjust="0"/>
  </p:normalViewPr>
  <p:slideViewPr>
    <p:cSldViewPr>
      <p:cViewPr varScale="1">
        <p:scale>
          <a:sx n="122" d="100"/>
          <a:sy n="122" d="100"/>
        </p:scale>
        <p:origin x="-732" y="-96"/>
      </p:cViewPr>
      <p:guideLst>
        <p:guide orient="horz" pos="1584"/>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8102" y="0"/>
            <a:ext cx="2982119" cy="465138"/>
          </a:xfrm>
          <a:prstGeom prst="rect">
            <a:avLst/>
          </a:prstGeom>
        </p:spPr>
        <p:txBody>
          <a:bodyPr vert="horz" lIns="91440" tIns="45720" rIns="91440" bIns="45720" rtlCol="0"/>
          <a:lstStyle>
            <a:lvl1pPr algn="r">
              <a:defRPr sz="1200"/>
            </a:lvl1pPr>
          </a:lstStyle>
          <a:p>
            <a:fld id="{241210E7-0AE4-461F-8B46-8C4CBB53560E}" type="datetimeFigureOut">
              <a:rPr lang="en-US" smtClean="0"/>
              <a:t>6/23/2014</a:t>
            </a:fld>
            <a:endParaRPr lang="en-US"/>
          </a:p>
        </p:txBody>
      </p:sp>
      <p:sp>
        <p:nvSpPr>
          <p:cNvPr id="4" name="Slide Image Placeholder 3"/>
          <p:cNvSpPr>
            <a:spLocks noGrp="1" noRot="1" noChangeAspect="1"/>
          </p:cNvSpPr>
          <p:nvPr>
            <p:ph type="sldImg" idx="2"/>
          </p:nvPr>
        </p:nvSpPr>
        <p:spPr>
          <a:xfrm>
            <a:off x="747713" y="696913"/>
            <a:ext cx="5386387"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182" y="4416426"/>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119"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675"/>
            <a:ext cx="2982119" cy="465138"/>
          </a:xfrm>
          <a:prstGeom prst="rect">
            <a:avLst/>
          </a:prstGeom>
        </p:spPr>
        <p:txBody>
          <a:bodyPr vert="horz" lIns="91440" tIns="45720" rIns="91440" bIns="45720" rtlCol="0" anchor="b"/>
          <a:lstStyle>
            <a:lvl1pPr algn="r">
              <a:defRPr sz="1200"/>
            </a:lvl1pPr>
          </a:lstStyle>
          <a:p>
            <a:fld id="{D4BE72CE-50C9-43FA-A9CE-2DC14DAB056C}" type="slidenum">
              <a:rPr lang="en-US" smtClean="0"/>
              <a:t>‹#›</a:t>
            </a:fld>
            <a:endParaRPr lang="en-US"/>
          </a:p>
        </p:txBody>
      </p:sp>
    </p:spTree>
    <p:extLst>
      <p:ext uri="{BB962C8B-B14F-4D97-AF65-F5344CB8AC3E}">
        <p14:creationId xmlns:p14="http://schemas.microsoft.com/office/powerpoint/2010/main" val="3542832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696913"/>
            <a:ext cx="5386387"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BE72CE-50C9-43FA-A9CE-2DC14DAB056C}" type="slidenum">
              <a:rPr lang="en-US" smtClean="0"/>
              <a:t>1</a:t>
            </a:fld>
            <a:endParaRPr lang="en-US"/>
          </a:p>
        </p:txBody>
      </p:sp>
    </p:spTree>
    <p:extLst>
      <p:ext uri="{BB962C8B-B14F-4D97-AF65-F5344CB8AC3E}">
        <p14:creationId xmlns:p14="http://schemas.microsoft.com/office/powerpoint/2010/main" val="215088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49603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0"/>
            <a:ext cx="7772400" cy="914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1" y="4419600"/>
            <a:ext cx="7772400" cy="30226"/>
          </a:xfrm>
          <a:prstGeom prst="rect">
            <a:avLst/>
          </a:prstGeom>
          <a:solidFill>
            <a:srgbClr val="003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3657600" y="4459057"/>
            <a:ext cx="4038601" cy="484748"/>
          </a:xfrm>
          <a:prstGeom prst="rect">
            <a:avLst/>
          </a:prstGeom>
          <a:noFill/>
        </p:spPr>
        <p:txBody>
          <a:bodyPr wrap="square" rtlCol="0">
            <a:spAutoFit/>
          </a:bodyPr>
          <a:lstStyle/>
          <a:p>
            <a:pPr algn="r"/>
            <a:r>
              <a:rPr lang="en-US" sz="850" dirty="0" smtClean="0"/>
              <a:t>Office of International</a:t>
            </a:r>
            <a:r>
              <a:rPr lang="en-US" sz="850" baseline="0" dirty="0" smtClean="0"/>
              <a:t> Activities, Division of </a:t>
            </a:r>
            <a:r>
              <a:rPr lang="en-US" sz="850" dirty="0" smtClean="0"/>
              <a:t>Membership and Scientific Advancement</a:t>
            </a:r>
          </a:p>
          <a:p>
            <a:pPr algn="r"/>
            <a:r>
              <a:rPr lang="en-US" sz="850" dirty="0" smtClean="0"/>
              <a:t>American Chemical Society, 1155 Sixteenth Street NW, Washington, DC 20036.</a:t>
            </a:r>
          </a:p>
          <a:p>
            <a:pPr algn="r"/>
            <a:r>
              <a:rPr lang="en-US" sz="850" dirty="0" smtClean="0"/>
              <a:t>2014, all rights reserved. </a:t>
            </a:r>
            <a:endParaRPr lang="en-US" sz="850" dirty="0"/>
          </a:p>
        </p:txBody>
      </p:sp>
      <p:sp>
        <p:nvSpPr>
          <p:cNvPr id="14" name="Text Placeholder 5"/>
          <p:cNvSpPr txBox="1">
            <a:spLocks/>
          </p:cNvSpPr>
          <p:nvPr userDrawn="1"/>
        </p:nvSpPr>
        <p:spPr>
          <a:xfrm>
            <a:off x="1016391" y="136854"/>
            <a:ext cx="3689755" cy="322406"/>
          </a:xfrm>
          <a:prstGeom prst="rect">
            <a:avLst/>
          </a:prstGeom>
        </p:spPr>
        <p:txBody>
          <a:bodyPr/>
          <a:lstStyle>
            <a:lvl1pPr marL="0" indent="0" algn="ctr" defTabSz="956097" rtl="0" eaLnBrk="1" latinLnBrk="0" hangingPunct="1">
              <a:spcBef>
                <a:spcPct val="20000"/>
              </a:spcBef>
              <a:buFontTx/>
              <a:buNone/>
              <a:defRPr sz="2000" kern="1200">
                <a:solidFill>
                  <a:schemeClr val="tx1"/>
                </a:solidFill>
                <a:latin typeface="TheSans ACS W7 Bold" pitchFamily="34" charset="0"/>
                <a:ea typeface="+mn-ea"/>
                <a:cs typeface="+mn-cs"/>
              </a:defRPr>
            </a:lvl1pPr>
            <a:lvl2pPr marL="776829" indent="-298780"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95121" indent="-239024"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73169" indent="-239024"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151217" indent="-239024"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629266"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07314"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85362"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3411"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9pPr>
          </a:lstStyle>
          <a:p>
            <a:endParaRPr lang="en-US" dirty="0" smtClean="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57800" y="91440"/>
            <a:ext cx="2393859" cy="731520"/>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094" y="4495800"/>
            <a:ext cx="1398594" cy="457200"/>
          </a:xfrm>
          <a:prstGeom prst="rect">
            <a:avLst/>
          </a:prstGeom>
        </p:spPr>
      </p:pic>
      <p:sp>
        <p:nvSpPr>
          <p:cNvPr id="5" name="Rectangle 4"/>
          <p:cNvSpPr/>
          <p:nvPr userDrawn="1"/>
        </p:nvSpPr>
        <p:spPr>
          <a:xfrm rot="16200000">
            <a:off x="-113349" y="161417"/>
            <a:ext cx="921189" cy="584775"/>
          </a:xfrm>
          <a:prstGeom prst="rect">
            <a:avLst/>
          </a:prstGeom>
        </p:spPr>
        <p:txBody>
          <a:bodyPr wrap="square">
            <a:spAutoFit/>
          </a:bodyPr>
          <a:lstStyle/>
          <a:p>
            <a:pPr algn="ctr"/>
            <a:r>
              <a:rPr lang="en-US" sz="1600" b="0" kern="1200" noProof="0" dirty="0" smtClean="0">
                <a:solidFill>
                  <a:schemeClr val="tx1"/>
                </a:solidFill>
                <a:effectLst/>
                <a:latin typeface="+mn-lt"/>
                <a:ea typeface="+mn-ea"/>
                <a:cs typeface="+mn-cs"/>
              </a:rPr>
              <a:t>Acids or Bases</a:t>
            </a:r>
            <a:endParaRPr lang="en-US" sz="1100" b="0" noProof="0" dirty="0"/>
          </a:p>
        </p:txBody>
      </p:sp>
      <p:pic>
        <p:nvPicPr>
          <p:cNvPr id="12" name="Picture 11"/>
          <p:cNvPicPr>
            <a:picLocks noChangeAspect="1"/>
          </p:cNvPicPr>
          <p:nvPr userDrawn="1"/>
        </p:nvPicPr>
        <p:blipFill>
          <a:blip r:embed="rId5"/>
          <a:srcRect/>
          <a:stretch>
            <a:fillRect/>
          </a:stretch>
        </p:blipFill>
        <p:spPr bwMode="auto">
          <a:xfrm>
            <a:off x="682040" y="150172"/>
            <a:ext cx="660697" cy="640080"/>
          </a:xfrm>
          <a:prstGeom prst="ellipse">
            <a:avLst/>
          </a:prstGeom>
          <a:noFill/>
          <a:ln w="28575" cmpd="sng">
            <a:solidFill>
              <a:srgbClr val="E7216C"/>
            </a:solidFill>
            <a:miter lim="800000"/>
            <a:headEnd/>
            <a:tailEnd/>
          </a:ln>
        </p:spPr>
      </p:pic>
    </p:spTree>
    <p:extLst>
      <p:ext uri="{BB962C8B-B14F-4D97-AF65-F5344CB8AC3E}">
        <p14:creationId xmlns:p14="http://schemas.microsoft.com/office/powerpoint/2010/main" val="3411847444"/>
      </p:ext>
    </p:extLst>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ctr" defTabSz="956097" rtl="0" eaLnBrk="1" latinLnBrk="0" hangingPunct="1">
        <a:spcBef>
          <a:spcPct val="0"/>
        </a:spcBef>
        <a:buNone/>
        <a:defRPr sz="2000" kern="1200">
          <a:solidFill>
            <a:schemeClr val="tx1"/>
          </a:solidFill>
          <a:latin typeface="TheSans ACS W7 Bold" pitchFamily="34" charset="0"/>
          <a:ea typeface="+mj-ea"/>
          <a:cs typeface="+mj-cs"/>
        </a:defRPr>
      </a:lvl1pPr>
    </p:titleStyle>
    <p:bodyStyle>
      <a:lvl1pPr marL="358536" indent="-358536" algn="l" defTabSz="956097" rtl="0" eaLnBrk="1" latinLnBrk="0" hangingPunct="1">
        <a:spcBef>
          <a:spcPct val="20000"/>
        </a:spcBef>
        <a:buFont typeface="Wingdings" pitchFamily="2" charset="2"/>
        <a:buChar char="v"/>
        <a:defRPr sz="1600" kern="1200">
          <a:solidFill>
            <a:schemeClr val="tx1"/>
          </a:solidFill>
          <a:latin typeface="+mn-lt"/>
          <a:ea typeface="+mn-ea"/>
          <a:cs typeface="+mn-cs"/>
        </a:defRPr>
      </a:lvl1pPr>
      <a:lvl2pPr marL="776829" indent="-298780"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95121" indent="-239024"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73169" indent="-239024"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2151217" indent="-239024" algn="l" defTabSz="956097"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629266"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07314"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85362"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3411" indent="-239024" algn="l" defTabSz="956097"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6097" rtl="0" eaLnBrk="1" latinLnBrk="0" hangingPunct="1">
        <a:defRPr sz="1900" kern="1200">
          <a:solidFill>
            <a:schemeClr val="tx1"/>
          </a:solidFill>
          <a:latin typeface="+mn-lt"/>
          <a:ea typeface="+mn-ea"/>
          <a:cs typeface="+mn-cs"/>
        </a:defRPr>
      </a:lvl1pPr>
      <a:lvl2pPr marL="478048" algn="l" defTabSz="956097" rtl="0" eaLnBrk="1" latinLnBrk="0" hangingPunct="1">
        <a:defRPr sz="1900" kern="1200">
          <a:solidFill>
            <a:schemeClr val="tx1"/>
          </a:solidFill>
          <a:latin typeface="+mn-lt"/>
          <a:ea typeface="+mn-ea"/>
          <a:cs typeface="+mn-cs"/>
        </a:defRPr>
      </a:lvl2pPr>
      <a:lvl3pPr marL="956097" algn="l" defTabSz="956097" rtl="0" eaLnBrk="1" latinLnBrk="0" hangingPunct="1">
        <a:defRPr sz="1900" kern="1200">
          <a:solidFill>
            <a:schemeClr val="tx1"/>
          </a:solidFill>
          <a:latin typeface="+mn-lt"/>
          <a:ea typeface="+mn-ea"/>
          <a:cs typeface="+mn-cs"/>
        </a:defRPr>
      </a:lvl3pPr>
      <a:lvl4pPr marL="1434145" algn="l" defTabSz="956097" rtl="0" eaLnBrk="1" latinLnBrk="0" hangingPunct="1">
        <a:defRPr sz="1900" kern="1200">
          <a:solidFill>
            <a:schemeClr val="tx1"/>
          </a:solidFill>
          <a:latin typeface="+mn-lt"/>
          <a:ea typeface="+mn-ea"/>
          <a:cs typeface="+mn-cs"/>
        </a:defRPr>
      </a:lvl4pPr>
      <a:lvl5pPr marL="1912193" algn="l" defTabSz="956097" rtl="0" eaLnBrk="1" latinLnBrk="0" hangingPunct="1">
        <a:defRPr sz="1900" kern="1200">
          <a:solidFill>
            <a:schemeClr val="tx1"/>
          </a:solidFill>
          <a:latin typeface="+mn-lt"/>
          <a:ea typeface="+mn-ea"/>
          <a:cs typeface="+mn-cs"/>
        </a:defRPr>
      </a:lvl5pPr>
      <a:lvl6pPr marL="2390242" algn="l" defTabSz="956097" rtl="0" eaLnBrk="1" latinLnBrk="0" hangingPunct="1">
        <a:defRPr sz="1900" kern="1200">
          <a:solidFill>
            <a:schemeClr val="tx1"/>
          </a:solidFill>
          <a:latin typeface="+mn-lt"/>
          <a:ea typeface="+mn-ea"/>
          <a:cs typeface="+mn-cs"/>
        </a:defRPr>
      </a:lvl6pPr>
      <a:lvl7pPr marL="2868290" algn="l" defTabSz="956097" rtl="0" eaLnBrk="1" latinLnBrk="0" hangingPunct="1">
        <a:defRPr sz="1900" kern="1200">
          <a:solidFill>
            <a:schemeClr val="tx1"/>
          </a:solidFill>
          <a:latin typeface="+mn-lt"/>
          <a:ea typeface="+mn-ea"/>
          <a:cs typeface="+mn-cs"/>
        </a:defRPr>
      </a:lvl7pPr>
      <a:lvl8pPr marL="3346338" algn="l" defTabSz="956097" rtl="0" eaLnBrk="1" latinLnBrk="0" hangingPunct="1">
        <a:defRPr sz="1900" kern="1200">
          <a:solidFill>
            <a:schemeClr val="tx1"/>
          </a:solidFill>
          <a:latin typeface="+mn-lt"/>
          <a:ea typeface="+mn-ea"/>
          <a:cs typeface="+mn-cs"/>
        </a:defRPr>
      </a:lvl8pPr>
      <a:lvl9pPr marL="3824387" algn="l" defTabSz="956097"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304800"/>
            <a:ext cx="3886200" cy="400110"/>
          </a:xfrm>
          <a:prstGeom prst="rect">
            <a:avLst/>
          </a:prstGeom>
        </p:spPr>
        <p:txBody>
          <a:bodyPr wrap="square">
            <a:spAutoFit/>
          </a:bodyPr>
          <a:lstStyle/>
          <a:p>
            <a:pPr algn="ctr"/>
            <a:r>
              <a:rPr lang="es-ES" sz="2000" b="1" dirty="0" err="1"/>
              <a:t>Indicators</a:t>
            </a:r>
            <a:endParaRPr lang="en-US" sz="2000" dirty="0"/>
          </a:p>
        </p:txBody>
      </p:sp>
      <p:sp>
        <p:nvSpPr>
          <p:cNvPr id="6" name="Rectangle 5"/>
          <p:cNvSpPr/>
          <p:nvPr/>
        </p:nvSpPr>
        <p:spPr>
          <a:xfrm>
            <a:off x="252046" y="990600"/>
            <a:ext cx="3505200" cy="2031325"/>
          </a:xfrm>
          <a:prstGeom prst="rect">
            <a:avLst/>
          </a:prstGeom>
        </p:spPr>
        <p:txBody>
          <a:bodyPr wrap="square">
            <a:spAutoFit/>
          </a:bodyPr>
          <a:lstStyle/>
          <a:p>
            <a:pPr>
              <a:spcAft>
                <a:spcPts val="600"/>
              </a:spcAft>
            </a:pPr>
            <a:r>
              <a:rPr lang="en-US" sz="1100" b="1" dirty="0"/>
              <a:t>Materials </a:t>
            </a:r>
            <a:endParaRPr lang="en-US" sz="1100" dirty="0"/>
          </a:p>
          <a:p>
            <a:pPr marL="171450" lvl="0" indent="-171450">
              <a:buFont typeface="Arial" pitchFamily="34" charset="0"/>
              <a:buChar char="•"/>
            </a:pPr>
            <a:r>
              <a:rPr lang="en-US" sz="1100" dirty="0"/>
              <a:t>Red cabbage leaf (cut into pieces) </a:t>
            </a:r>
          </a:p>
          <a:p>
            <a:pPr marL="171450" lvl="0" indent="-171450">
              <a:buFont typeface="Arial" pitchFamily="34" charset="0"/>
              <a:buChar char="•"/>
            </a:pPr>
            <a:r>
              <a:rPr lang="en-US" sz="1100" dirty="0"/>
              <a:t>Hot water</a:t>
            </a:r>
          </a:p>
          <a:p>
            <a:pPr marL="171450" lvl="0" indent="-171450">
              <a:buFont typeface="Arial" pitchFamily="34" charset="0"/>
              <a:buChar char="•"/>
            </a:pPr>
            <a:r>
              <a:rPr lang="en-US" sz="1100" dirty="0"/>
              <a:t>Measuring spoons</a:t>
            </a:r>
          </a:p>
          <a:p>
            <a:pPr marL="171450" lvl="0" indent="-171450">
              <a:buFont typeface="Arial" pitchFamily="34" charset="0"/>
              <a:buChar char="•"/>
            </a:pPr>
            <a:r>
              <a:rPr lang="en-US" sz="1100" dirty="0"/>
              <a:t>Measuring cup</a:t>
            </a:r>
          </a:p>
          <a:p>
            <a:pPr marL="171450" lvl="0" indent="-171450">
              <a:buFont typeface="Arial" pitchFamily="34" charset="0"/>
              <a:buChar char="•"/>
            </a:pPr>
            <a:r>
              <a:rPr lang="en-US" sz="1100" dirty="0"/>
              <a:t>Ziploc bag </a:t>
            </a:r>
          </a:p>
          <a:p>
            <a:pPr marL="171450" lvl="0" indent="-171450">
              <a:buFont typeface="Arial" pitchFamily="34" charset="0"/>
              <a:buChar char="•"/>
            </a:pPr>
            <a:r>
              <a:rPr lang="en-US" sz="1100" dirty="0"/>
              <a:t>2 droppers</a:t>
            </a:r>
          </a:p>
          <a:p>
            <a:pPr marL="171450" lvl="0" indent="-171450">
              <a:buFont typeface="Arial" pitchFamily="34" charset="0"/>
              <a:buChar char="•"/>
            </a:pPr>
            <a:r>
              <a:rPr lang="en-US" sz="1100" dirty="0"/>
              <a:t>5 small cups (3 oz.)</a:t>
            </a:r>
          </a:p>
          <a:p>
            <a:pPr marL="171450" lvl="0" indent="-171450">
              <a:buFont typeface="Arial" pitchFamily="34" charset="0"/>
              <a:buChar char="•"/>
            </a:pPr>
            <a:r>
              <a:rPr lang="en-US" sz="1100" dirty="0"/>
              <a:t>Vinegar (approximately 1 teaspoon)</a:t>
            </a:r>
          </a:p>
          <a:p>
            <a:pPr marL="171450" lvl="0" indent="-171450">
              <a:buFont typeface="Arial" pitchFamily="34" charset="0"/>
              <a:buChar char="•"/>
            </a:pPr>
            <a:r>
              <a:rPr lang="en-US" sz="1100" dirty="0"/>
              <a:t>Powder detergent (approximately 1 teaspoon)</a:t>
            </a:r>
          </a:p>
          <a:p>
            <a:pPr marL="171450" indent="-171450">
              <a:buFont typeface="Arial" pitchFamily="34" charset="0"/>
              <a:buChar char="•"/>
            </a:pPr>
            <a:r>
              <a:rPr lang="en-US" sz="1100" dirty="0"/>
              <a:t>1 flat toothpick (to use like a small tablespoon)</a:t>
            </a:r>
            <a:endParaRPr lang="en-US" sz="11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654" y="3246313"/>
            <a:ext cx="3488502" cy="1005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962400" y="914400"/>
            <a:ext cx="3733800" cy="1292662"/>
          </a:xfrm>
          <a:prstGeom prst="rect">
            <a:avLst/>
          </a:prstGeom>
        </p:spPr>
        <p:txBody>
          <a:bodyPr wrap="square">
            <a:spAutoFit/>
          </a:bodyPr>
          <a:lstStyle/>
          <a:p>
            <a:r>
              <a:rPr lang="en-US" sz="1100" b="1" dirty="0" smtClean="0"/>
              <a:t>Variations</a:t>
            </a:r>
            <a:endParaRPr lang="en-US" sz="1100" dirty="0"/>
          </a:p>
          <a:p>
            <a:r>
              <a:rPr lang="en-US" sz="1100" dirty="0"/>
              <a:t>You can use any household substance to measure its </a:t>
            </a:r>
            <a:r>
              <a:rPr lang="en-US" sz="1100" dirty="0" smtClean="0"/>
              <a:t>pH</a:t>
            </a:r>
            <a:endParaRPr lang="en-US" sz="1100" dirty="0"/>
          </a:p>
          <a:p>
            <a:r>
              <a:rPr lang="es-ES" sz="1400" dirty="0"/>
              <a:t> </a:t>
            </a:r>
            <a:endParaRPr lang="en-US" sz="800" dirty="0"/>
          </a:p>
          <a:p>
            <a:pPr algn="ctr"/>
            <a:r>
              <a:rPr lang="es-ES" sz="1400" b="1" dirty="0" smtClean="0"/>
              <a:t>Safety</a:t>
            </a:r>
          </a:p>
          <a:p>
            <a:pPr algn="ctr"/>
            <a:r>
              <a:rPr lang="en-US" sz="1400" dirty="0">
                <a:solidFill>
                  <a:srgbClr val="FF0000"/>
                </a:solidFill>
              </a:rPr>
              <a:t>Please, do not drink any of the samples from this </a:t>
            </a:r>
            <a:r>
              <a:rPr lang="en-US" sz="1400" dirty="0" smtClean="0">
                <a:solidFill>
                  <a:srgbClr val="FF0000"/>
                </a:solidFill>
              </a:rPr>
              <a:t>activity</a:t>
            </a:r>
            <a:endParaRPr lang="en-US" sz="1400" dirty="0">
              <a:solidFill>
                <a:srgbClr val="FF0000"/>
              </a:solidFill>
            </a:endParaRPr>
          </a:p>
        </p:txBody>
      </p:sp>
      <p:sp>
        <p:nvSpPr>
          <p:cNvPr id="9" name="Rectangle 8"/>
          <p:cNvSpPr/>
          <p:nvPr/>
        </p:nvSpPr>
        <p:spPr>
          <a:xfrm>
            <a:off x="4037076" y="2438400"/>
            <a:ext cx="3584448" cy="1615827"/>
          </a:xfrm>
          <a:prstGeom prst="rect">
            <a:avLst/>
          </a:prstGeom>
        </p:spPr>
        <p:txBody>
          <a:bodyPr wrap="square">
            <a:spAutoFit/>
          </a:bodyPr>
          <a:lstStyle/>
          <a:p>
            <a:r>
              <a:rPr lang="en-US" sz="1100" b="1" dirty="0"/>
              <a:t>Preparation of the indicator solution </a:t>
            </a:r>
            <a:r>
              <a:rPr lang="es-ES" sz="1100" b="1" dirty="0"/>
              <a:t> </a:t>
            </a:r>
            <a:endParaRPr lang="es-ES" sz="1100" b="1" dirty="0" smtClean="0"/>
          </a:p>
          <a:p>
            <a:endParaRPr lang="en-US" sz="1100" dirty="0"/>
          </a:p>
          <a:p>
            <a:r>
              <a:rPr lang="en-US" sz="1100" dirty="0"/>
              <a:t>1. Place pieces of the red cabbage leaf into the Ziploc bag.</a:t>
            </a:r>
          </a:p>
          <a:p>
            <a:r>
              <a:rPr lang="en-US" sz="1100" dirty="0"/>
              <a:t> </a:t>
            </a:r>
          </a:p>
          <a:p>
            <a:r>
              <a:rPr lang="en-US" sz="1100" dirty="0"/>
              <a:t>2. Add 3/4 cup warm water and seal the bag shut.</a:t>
            </a:r>
          </a:p>
          <a:p>
            <a:r>
              <a:rPr lang="en-US" sz="1100" dirty="0"/>
              <a:t> </a:t>
            </a:r>
          </a:p>
          <a:p>
            <a:r>
              <a:rPr lang="en-US" sz="1100" dirty="0"/>
              <a:t>3. Squeeze the bag, pressing the leaf pieces against the water until it turns a dark blue color (close to 3 minutes).   This dark blue solution is your indicator solution</a:t>
            </a:r>
            <a:r>
              <a:rPr lang="en-US" sz="1100" dirty="0" smtClean="0"/>
              <a:t>.</a:t>
            </a:r>
            <a:endParaRPr lang="en-US" sz="1100" dirty="0"/>
          </a:p>
        </p:txBody>
      </p:sp>
    </p:spTree>
    <p:extLst>
      <p:ext uri="{BB962C8B-B14F-4D97-AF65-F5344CB8AC3E}">
        <p14:creationId xmlns:p14="http://schemas.microsoft.com/office/powerpoint/2010/main" val="3954139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85" y="914400"/>
            <a:ext cx="3581400" cy="3370153"/>
          </a:xfrm>
          <a:prstGeom prst="rect">
            <a:avLst/>
          </a:prstGeom>
        </p:spPr>
        <p:txBody>
          <a:bodyPr wrap="square" numCol="1" spcCol="274320">
            <a:spAutoFit/>
          </a:bodyPr>
          <a:lstStyle/>
          <a:p>
            <a:pPr algn="just">
              <a:spcAft>
                <a:spcPts val="300"/>
              </a:spcAft>
            </a:pPr>
            <a:r>
              <a:rPr lang="en-US" sz="1100" b="1" dirty="0"/>
              <a:t>pH of the </a:t>
            </a:r>
            <a:r>
              <a:rPr lang="en-US" sz="1100" b="1" dirty="0" smtClean="0"/>
              <a:t>substances</a:t>
            </a:r>
          </a:p>
          <a:p>
            <a:pPr>
              <a:spcAft>
                <a:spcPts val="300"/>
              </a:spcAft>
            </a:pPr>
            <a:r>
              <a:rPr lang="en-US" sz="1100" dirty="0"/>
              <a:t>1. Mark 5 cups with the following labels: vinegar, detergent, indicator (control), indicator &amp; vinegar, and indicator &amp; detergent. </a:t>
            </a:r>
          </a:p>
          <a:p>
            <a:pPr>
              <a:spcAft>
                <a:spcPts val="300"/>
              </a:spcAft>
            </a:pPr>
            <a:r>
              <a:rPr lang="en-US" sz="1100" dirty="0"/>
              <a:t>2. Add 2 tablespoons of vinegar to the cup </a:t>
            </a:r>
            <a:r>
              <a:rPr lang="en-US" sz="1100" dirty="0" smtClean="0"/>
              <a:t>labeled </a:t>
            </a:r>
            <a:r>
              <a:rPr lang="en-US" sz="1100" i="1" dirty="0"/>
              <a:t>vinegar</a:t>
            </a:r>
            <a:r>
              <a:rPr lang="en-US" sz="1100" dirty="0" smtClean="0"/>
              <a:t>.</a:t>
            </a:r>
            <a:endParaRPr lang="en-US" sz="1100" dirty="0"/>
          </a:p>
          <a:p>
            <a:pPr>
              <a:spcAft>
                <a:spcPts val="300"/>
              </a:spcAft>
            </a:pPr>
            <a:r>
              <a:rPr lang="en-US" sz="1100" dirty="0"/>
              <a:t>3. Add 2 tablespoons of water and 1 tablespoon of detergent to the cup </a:t>
            </a:r>
            <a:r>
              <a:rPr lang="en-US" sz="1100" dirty="0" smtClean="0"/>
              <a:t>labeled </a:t>
            </a:r>
            <a:r>
              <a:rPr lang="en-US" sz="1100" i="1" dirty="0"/>
              <a:t>detergent, </a:t>
            </a:r>
            <a:r>
              <a:rPr lang="en-US" sz="1100" dirty="0"/>
              <a:t>and stir</a:t>
            </a:r>
            <a:r>
              <a:rPr lang="en-US" sz="1100" dirty="0" smtClean="0"/>
              <a:t>.</a:t>
            </a:r>
            <a:endParaRPr lang="en-US" sz="1100" dirty="0"/>
          </a:p>
          <a:p>
            <a:pPr>
              <a:spcAft>
                <a:spcPts val="300"/>
              </a:spcAft>
            </a:pPr>
            <a:r>
              <a:rPr lang="en-US" sz="1100" dirty="0"/>
              <a:t>4. Add 2 tablespoons of the indicator solution to the 3 remaining cups (control, indicator &amp; vinegar, and indicator &amp; detergent) </a:t>
            </a:r>
          </a:p>
          <a:p>
            <a:pPr>
              <a:spcAft>
                <a:spcPts val="300"/>
              </a:spcAft>
            </a:pPr>
            <a:r>
              <a:rPr lang="en-US" sz="1100" dirty="0"/>
              <a:t>5. Using the dropper, add a drop of vinegar to the cup </a:t>
            </a:r>
            <a:r>
              <a:rPr lang="en-US" sz="1100" dirty="0" smtClean="0"/>
              <a:t>labeled </a:t>
            </a:r>
            <a:r>
              <a:rPr lang="en-US" sz="1100" i="1" dirty="0"/>
              <a:t>indicator &amp; vinegar</a:t>
            </a:r>
            <a:r>
              <a:rPr lang="en-US" sz="1100" dirty="0"/>
              <a:t>.   Gently stir the cup's contents to mix them.  What did you observe? How does the color compare to the control indicator? </a:t>
            </a:r>
          </a:p>
          <a:p>
            <a:pPr>
              <a:spcAft>
                <a:spcPts val="300"/>
              </a:spcAft>
            </a:pPr>
            <a:r>
              <a:rPr lang="en-US" sz="1100" dirty="0"/>
              <a:t>6. Use the second dropper to add a drop of detergent solution to the cup </a:t>
            </a:r>
            <a:r>
              <a:rPr lang="en-US" sz="1100" dirty="0" smtClean="0"/>
              <a:t>labeled </a:t>
            </a:r>
            <a:r>
              <a:rPr lang="en-US" sz="1100" i="1" dirty="0"/>
              <a:t>indicator &amp; detergent</a:t>
            </a:r>
            <a:r>
              <a:rPr lang="en-US" sz="1100" dirty="0"/>
              <a:t>. Gently stir the cup's contents to mix them. What did you observe? How does the color compare to the control indicator?</a:t>
            </a:r>
            <a:r>
              <a:rPr lang="es-ES" sz="1100" dirty="0" smtClean="0"/>
              <a:t> </a:t>
            </a:r>
            <a:endParaRPr lang="en-US" sz="1100" dirty="0" smtClean="0"/>
          </a:p>
        </p:txBody>
      </p:sp>
      <p:sp>
        <p:nvSpPr>
          <p:cNvPr id="4" name="AutoShape 2" descr="data:image/jpeg;base64,/9j/4AAQSkZJRgABAQAAAQABAAD/2wCEAAkGBxQTERUUExQWFRUXFx8aGBgYGBUZGhgYHBUcFhgdHRcYHCggHBwmHhQWITEiJSkrLi4uFyAzODMsNygtLisBCgoKDg0OGxAQGywkICQ0LCwsLDQsLywsNCwsLCwsNCwsLC00LCwsNCwsLCw0LCwsLCwsLDQsLCwsNCwsLCwsLP/AABEIALcBEwMBIgACEQEDEQH/xAAcAAEAAgMBAQEAAAAAAAAAAAAABAUDBgcCAQj/xAA+EAACAQIEAwYEAwYFBQEBAAABAhEAAwQSITEFQVEGEyJhcYEykaGxQlLBFCMzYnLRB4KS4fAVQ6Ky8dIk/8QAGQEBAAMBAQAAAAAAAAAAAAAAAAECAwQF/8QALhEAAgIBAwQABAQHAAAAAAAAAAECESEDEjEEE0FRInHh8DJCYcEFFDOBkbGy/9oADAMBAAIRAxEAPwDuFKUoBSlKAUpSgFKUoBSlKAUpSgFKUoBSlKAUpSgFKUoBSlKAUpSgFKUoBSlKAUpSgFKUoBSlKAUpSgFKUoBSlKAUpSgFKUoBSlKAUpSgFKUoBSlKAUpSgFKUoBSleblwKJYgAbkkAD3NAeqj47G27KZ7rqi9SYqox/bDC2xIc3PK2C//AJDQfOuacdxLY3E96veqv4Q5zC3AglQugJ6SN9+tW/R1aPTSm/iwjo3aLtlYw1sMs32P/bteJo6kDb3qH2V7drjLvdnD3bJ5Z519PCK5/iOBoQALtvTU94xOfyyWiAPqa+4Hit7COThLNkHZhmGdo5DvAG9hvFRbOpdJDa0ufbwdvrylwHUEEeRmudcD7YLjwyXWNtk+O0Rk+eskaVbYbj9m08WpYf8AcCozAf5lBAIqdxyPppLHk3GlV3DeN2b/AMDjN+U6N8qsasc7i4umKVgxOLS2UzmM7ZVPLMQSBPKYrPQUKUpQgUpSgFKUoBSlKAUpSgFKUoBSlKAUpSgFKUoBSlKAUpQmgFUfEe1WHtSMxcjkkEf6iQPrVH227WpbUop0/FG7dF8gTp1O1U/Z7Co1oXcSFV2GYq0eFTsI5acqq5ejrh09R3T/AME7ifb64RFi2AfPxH3A+H3rTuJ8ae4VfE3pLfAmYZd45+HceWvWpHGcX3zizagWiSAieEsBqZI1C8zEdNZirXC4K0ihbCd46wC2bwr0AjQDXYTUJWejp6UNNXt+/wBWa02IZTqvmAQ7H5T+lTu7YqBkIn8TwJ8hJkDyrPxi8thiXLXbkgMLasW1EgKoIOUc2J3I0qpucQJYEo1mfhFwHM/18PuafI2j8X4TYeF9nBcWWfT+Rue/xD9IqHjOFWVZk/aLkTME22AkxE3NxOlR8KHYNlYqxGytGc8wY5/Wo6FQYdM4mYM7wfcbx8qiJRQludslY7syjhTnCOrQpY5c0askzIMfhJI5iq/iNjEWijWcRdtMBHdvBt+wSB9DUxscvERiLRtMgCKMuaSLltpzKR/Lp51JucMw5QLZaJXQhpgxzUmrNeirtYkVB7RXJVcWBavD+HfX4GP5WI1HvBFdC7O9uQMtvEyDycj7xow8x8q5hxBwUNq4sFTDA68o0J/CdweUVD4Vde2pVrxNoGFQjMAv+1R5I1NGM1Uj9G47DJiLJWZVhKsNYO6sD1BANYuC403LcN/EQ5Lg/mGhPoYmtJ7Adpl744fMe7IGQn8+5y+R19xV7axGTibIp0ceIfzZMw/9T86mzzZaLjcH4yjaaUpVjlFKUoBSlKAUpSgFKUoBSlKAUpSgFKUoBSlKAUpSgFaX2y7TZVa3aYafE06CBJk9BB9Y5b1Y9seNdygtoYdxqfyrzPrvXIhjzibwyiLK6xvmM+HMT1Izewnyq2eh0fT7vjl/Yz8PVu+a7dAZlP7sEyBpq7+fICNPuxGIlmJZixbll1PMEnoPKB9re1wK64BJyprLEwWY6iOsHX19KgW8Cq+EHMqW56EwCST5scp96iqPVjt9mFXUAs3MRAgsRMmCQIEjfTYdKueFcWdFyW7IEDNqTrrqSRp67VRXW8MwJPTr5D0mp2NuNat+FVdmKm2ZiFIhgfSBHqKITgnhmXBcWvh3ZfCWGZmIQnNJkCT8MBY96x4jE3rxV3OfLIEjQTodcoEn3qFZclhnkgbiYA6yf0FbMvH7aWsiLEDyOvQDrpudqN2UmtruMSrwmFALOc7OfwIgOw05iPXSsGJwrM8sSrEQEyN4mkktnMCdQAOcHrp6wnEi4JZSLmuk7KOcgzPlpUVsbdNzJmMMBIMsATrsSTzA0qKobZJnng04fEm4ASSIYb6gaab+R9vOsYvtdz32cnLdysg2RSPiyeX6GpmMwDLYXFDM6MAZWSy+ZG5A1139ah8OtWzZ/abhLG6SoCTbzBQZZidetSmFNPPng8YzBNcYAgd5HI6OvLKTuPLcUPCECENuYKsDoQd9v+aGrTBYyU7sKGCkMmnjtgAASR8UMOm1euIWRctXCojJFyR0ZvEvzDRHKjM5sruz+B/eO1kEZAt0dJBK3AOnwk+tdHxXFbQxNjEMQA1kMx/1j7mK5/2axlzIxOgt3ShPVLiwBHQHJ9aqeHcXY3LXenwQ9v8AzqZC+WpPzqGZ6kO5LPyO7cA47axdvvLJMdGEH1gE6aVZ1xr/AAd4h3U5ycjuy84TxafWuy1aLs83qdJac6XApSlWOcUpSgFKUoBSlKAUpSgFK0PjnbK6t17dtQgUkTEkwY56Vq+N7Y41T/HI/wAqR9qz7qOuPRzfLSOyUrS+xfaC9fud25zhUl2gDKx2gj30rdKvGVow1NN6ctrFKUqTMVGxt51GZQpUCWkkGB00qJ2lx7WMO11fwkE/0zB99ar+0nGEbBM1t1Jcqm+xciJjaos20tJycX4bo0LiWJe9iLjk5iPwwfgZfhk6Geoqo7JqFvJbKlQMzXJBAUEZUX/nSrnB4lEvOGUkLcyGTzIlMv8ALAgDlAqbbuLNu4w8N4PIXQ2ihMER6KvqaUme1xivH7FJYIXFZv2hrqoj92rGQn4V1n+aNddDXrDYhHvXAvwnwT7LJHzqp4pevXLrp/DEqztBWdBpzM6nTmaveHcJHf2bZlHYt4YCzsSxAmJy9Z0pVmsqSt+vqR+LILblJhtDPIg8/UGa+4QEWWcCIBAaASBOoQHYTz8qm/4gqqWwbaNduW2hiuwB3B8pj51n7zJZ7hLcuWMADUAjNBIPU/Q1DWcGe/dFUaxbaZEhBGknT3PWpfCOEm6z5Too32BO8df+CvlrDq2cl+8aDouoLjQgLEDbcnrWexiDZ8QZw9w5imwEDKPCJEkLrr/tGw0ldY5JHCuF57dy5tIAGukLvr5xULDuUl2AyyDH82h1PoIqRhLLradQ5zP8Y/DaU77/AItdqgY5WTMCQc0AnrAUho6xAP8ATThFVlu2bXwHjKiwUYa27cx1EEbe1ambhteGZ3KyCAGZY0B5Ak/KpPDycjkavehF/pHxt15n3qpxZljIM8h5zr9JqGZqEYydeS8tu1sWyEsqwUTcV4nSDMiNemtVRxDXLlwL8bWzosxAYGBtP4o0FVtiySdC+ckQMxA6bTvpVj2dvW7N7vLitrMxJOYx16xU2GqVlr2PdXTEWmBnKG8SkEnLEwdRqs1qi4UBb6H4gXbTm2Zyp/0qCPUVtHH+Orax2GdfgYZWaNwx0+33rVO+C3MTr4jibioOu0AfMD3NPBSNt37Lnste7q7cT4kun2S7BafIMIHqK73g7ma2jdVB+lfnvszhWbEZ5gElyJ5ABR9QflXe+An/APmtT+WkXmjk65KkyfSlKuecKUpQClKhcaxgtWHeYIGnqdBRkxi5OkRMV2nwtu4bb3QGG/hcge4ETXsdo8NE98v/AJT8omuRuxZyT1ms4JUc9fX71h3JHrv+HQXlnS8X2uw6g5SznoFI+rAVqmK/xSCkg2lHTxEx9K1DH3HZYBy/fpWvtwNmMl4FHN+yy6PSiuLLLjvagMzNqWYz89a1y3jrrtoGidQJI3q0Xs/bGpYn/nrVnheF2wNKpg02v5IscBxJhmuWMylT8WYrJ/pXUjyMVOw3briEsAbTCAVzZgTy31G9a6oew+eyQD+JW1Vh0INSl4hbusoRO7c6Mk6eqHmPLepz4M56UZPKNuwv+IWLUDvMKr9Sjg/aNfat04B2ls4q1nWUIMMjAgg+41HnWh9lOKWlLpeQHKCwJAJ8I8Q19Kr34st3EftBW5bAyhAGjwLyZQcusnSrKTWWzml00W+K/U6P/wBRTFri7A3tiCYMeJSR7gg1yjiYZrdjJK5iVKydcpBE+hnWt/4JxJFbEWxGZ8txCP8AuIVE+4Gatav2RcwaXEOs3kgj4PHmI8pzNr5itHk6ulS05NVjH/LKLh2PS7fuzqq3LZnqADbJ+xqywt4l7xWB3aKEHLPcJffyzr8qi9jeAnux3yx39wk9e7QEfVq83jrinHhD3woXaU7tZPWII+QqYukbxkm8Eiyqvbd7ghSYVdfEwbICY13zHyAqfw25fJtM2rIbgzyDLMSqgHmQNSdqz2XW2sAZ2ZMoBEKvNmkakk71X2OK5LuYw0QkREZQCWAUTGblHM1oG3JOkLSmxfuO58biAG2CiZ0jXUA78xWCzxMrLLoW/HoCOegIiNNqndoeIrde2zbDUqOe0meelY7PCrl8M4IKk5gSZMHkNPvWbfgbltufk161fyGZhtQCNddtR7zPrUq3eJIBOiKSDGjH29RUi7w5AlskQTII0kwfv/ao/EbBtsIkqdj76H3EUbwa7kzPisWBZRFPxMS53MZtPXY1WFHbUHMoMCfoBA+018uNlyTzGk6aaxv6Va8Px5d0R4yGVEaHoAABoszJ0JjyqvJm8LBguZl1jLl1iZCEiNW2EzMeVQ7apKm9dW0p5t+g9OtbfxaxaSwbaqMzfCo3zSCDHQETXMuNYZr+O7lTJLQT0gS23QA1NeTOE9yb4LfiIBCNhHzBbqwSDqQx1BPLU1Ow90XbmLBg2laEECe8MsQp6AKzRWK5cJCJbWBa02mCJXMeWnnG1VwZUyqgnK2YE6y53YjQEx7DSpbRZ8UWOFwC37llHzMVbMeiKDPI+Ikz86oL9spi8RKGEvsyNMauAAPlB8q3zsvcFpGN0AMRnJmQQec1rXGnTEYhRZ0Dsc2YEaIoJbTzgA9RVWY23PjBP7E4QhXY6s7QD5Dp5amu6YG1ktovRQPpXMey+HDXEUDSQAPU/f8AvXVaQy2zi62VySFKUrQ4RSlYMXi1trmcwPqfShKTbpGetG7VY83myqYtrz/MeZjn5Vn4pxtrkgeFOg5+pqiugtoJJPICspSs9HptBwe6XJXW1tq05SfM/wBhUXHOHMKIrYbfACVljr0H6mtabMl2CICk/wC1ZtHoQmpN0yJjU7oKWUktMbct9TUa3dJ1yR7gmrTjHEu8AWAAuw6e9VI8qjaXXGUSFANZQB0qJmjc1hu4silFXEl4vDhhvUP9iSPGoPnrUW7jSN2P0rCcdM6tH0pRk8ErCMlq4zAtqjKNTpmXLsfWvWH4sUksysvMEf771r1/EmaiNfJ9KsRuR0vhXGEvKrIIyNlg7g/xEg9DFwe8V4uY7ucTiMOJ7pz3wmdGBR2jyKg/Kte4U5VG7ow1yydvzp4o9Sucepq3/axiktlbZfEWrbLcVRGa3kyzm99tatE1hGs+PvP7G18Nxg7zC2lE5bJzk7A5skDzLBvaqrE2+7urnG4adP6kTWNSBEjzFQ8DjADYLhrYVg7Agz4ZUg7HQMrDrW3doe6v4bNbAJLCW2IMiCflWiZk3skl4f1NSuYvRwTGdQCVAB32HQ6faoN5/wB2fhCgliWE5gY8IggxoD661kxNrKXV5QiIB3gkzPmABXvs9w+zeN8XpNxf4aEsAVyyNR1MiptnVaUbPtjDN4LjKAYBQZlzZdYMHr71LTityyAFBtz8SwIGmhE7T0r7b4vhVC2Vt3Ve0fARmuKFmYDfEBvodN6j3XF+5LMCTuwRyRA5L1ijqjN5/EjDirl64My27lxpkRMZfXqaveE9nXZM2JIVQJyCYHP4j5bxA3q34NxbDWba285gDQlWn7VXdsOMi4vd2SYB1lWGYkaRI5f2qtNmD1NSctiVL2apxF17xu7MgaTpooEf7184VjEQXLh+JUlB5gwfsNaiqUtqUEkOwZ2JGZonT+Ue9TXwDXiWBW2oAIWJlU2XqAY3O5NPJ0SUeD3xbjwsWGgzfcAzuRI61SdmMK65XkC65zljMpaQy0n+YgaVZ4nDJezILQd1ObwgAhc0QTzkwJ8z0pYuBFZFIa848b7IgH4V8h9SKtiyKS4ID8XWyndqGOe4M5/EwJ8QX7VA4pjQt9bVklyzZTIBIBYQNNMwG5HnVjw/s++Ium2LndqFzM8eIgHb+UeVZHWzh7o/ZgMx0zlQQdIBBbbbfbWq8lJNXSLPtVfCC7aUg5gttYMZUCy/oBO/nVbwXALbBcBiWhVzTMeU7Sf0r7w22WuNcc6/gU6xz5j3J56Val4lp1HhXrmO59eXvVZsrVG69gcN++M692sseWZtAP8A2roFUfY7hH7PhlDfxH8T9ZOw9hp86vKtBUjx+onum2hSlKuYitL44zNffNyMAeX/ADWt0rUe0YC3z/MAf0/SqT4OrpHU38isTCF99B9al2MlsECNN9ZI/qO9ebLaVAx2JCkkGCf+c6okkdyuWCwv46R4dfTaqO/3bMc7ctQNfqajcSxly2gczlI36+1VuGx3eTlIkjxEgaHyqTaGi0rIGMtgO0Hwg6ExUNsUgMTJ8tvnXvGYO6IZ/gJ0I1/+VDFgZhoBy0+/rVaOpbfmT7tgDWSR+YGRUe5bBMCdunXUairnhnCGa2LiONd1PP8AQ+lVeNv5eRQjcH9KMzck7I37JbUy7D0mKgYy9m20HQVgxl4kyNax+e0VBzzkvBBxZEhem58zFLOHJjp1rLkkyRufap1m/lUgbcxRkRiyy4Nd7rwnZog6SGGxrcezHEsLYdp/dl2jMRAkn4Sdl8hXN3xFT8LjA7QwnOIZT+PqPJtJB60R1OCnHbfJu/GeKWnxV3DxluIAQTs/UD/UsddakcGvZVj8S6MDrI815r9QfKtTw/aYYeLeJTvUK/ur4AzlBpledyux1+9W745Li95aJIGzrOdOUXFGpHRhPmKujmUcbSdxC0l9kZmKZTAIImMpBQt0M6dRUPEWUDgAhwp0YMAy9VPUV6t4W6wLBM4PNBmU+oEj5gVUm5lYiGtnohgf6SPoCKtdGsMcMtU4VKszB1XvA0qSMyjcZl1BqXib+HJAth7bfmz7aQZMnTWqu3fLLIYkcwCV5RMTBHz9a83cXuLuHZ0A0dQpY9fCSDoZGhNWwS1eWOKNhmt5BJuHQtMAecmDUXC8PtBALJ/efivNLCANQvU+QrFg8Ph7ud0RiFIViwcAMeWUMZMV8xuLYDIDCiAFAj6A/r50sukqw2WOFwVplUXL2i5izZVVtWnKApMiZ1J0msOIvKZVPDbBkA6kiPic9PLz96pcbxBcOym4kuolQdgSd2/MRGlSEwYxEhLrqpUtrAWQMxk/iO1RRXbebMCYoN47IKgypYkB2AOug5eVYsK+Ql2yqRszcjzyrzaOfKp3DeHrYtW0P7y7cbRdYcgExrsgJGvMyelQ8ZhRh3hmN285AdgDltgkHKPpQi/BDbFEZrlwsE5ITGaNQXHPrFbh2Tw9l7IvXYLtr4vsPKtVu8Ca64LN+7G/nr+tTeKGEAGgXYDkKpIpJWvRsuIIaCpzHMwBG0SAI+tbV2H7LJcAxF4EgH90vIwfjPXWY+dal2AwbYtu6HwgyzflU/F7nYetdts2gihVACqAABsABAFRBbnbOLqtfatsftHulKVseaKUpQCtT7Vr++X+gf8As1bZWs9qLZ7xSGiViOkE6/X6VWatHR039QprjQNdAOfSvCYvD2yA8Bm2J3Psa9LYBOpZiOu3yrHxXgFnEQXRTcWcjEbHlMHUTyqtHotxWCr7X2u+tKE1C7Rp9DVRwTAKghwVJ3BB+9WHCuIotq6cxHdlluW2OYIwOU5S2o12Gx8q2DgoW/ZzkfLQUol6uyFeDV+MW4UlAYG/T6+1ajd4iobYk1tHa/jak91bMAaGK06xhc7gRud6g6dJ/DlGzcLxUaKdDB1NQcXhJzW9M85gxPxCNhrHOsNuwbZIJBjSQZHr51ix+K8BzasIIjlJ+x6UZYgEBdCPFtrUK+0n0rO1zORB1HP9KhX1INVo5Zq3g9Z68tc86jG5FfM3OpomMqMveViu3SIIMEGR61ntMCJrzeQAa9aiiZTuJfcPdcZZa2xAPxEfleI7wDmpGjDpryFQeEPew9yFcC4CQLZEgxrGb+YbcjVLZxht3A6HKR0rY8Q64uyLiCL9rUgRqk8v6Ty5SeVSTCfdz+b/AGbB2b7Zqt3MiG3dbRkAZkuew1VhG8Grvi3FrWLtsHtG3cGzr48reeUZh7iud8Pud5dW6vhYa3AvMxowEHQnRtD1q2u2luE7SDqM0Ombbu7v5eitpOmm1TuI2xxLz7M7WCrEqJUhfgOneAQxgfmPSDUpcUrHVmggghh4lPIz+IddzWHgnCb7Ldi4bkfCp0ZvzBpEhh0/vVRZ4xDlHtvpOwGZY/lb9DVkzTeixxvZq5efOLqWkyxnVyxYzOo320j61YYDhgizh7TzkaWuusA6nQA7mWJ8qy9m/wBlb+JeuyTor+EAdNvpNXeN7hB4LotvyNsKSecEQRROmZPUqVZMfFey6Lc717iyNCe7GY9IJn7VBxd9V/iFu5XVR+N35GDsK+cR4qxI7vNeuA6sxDMvolvQe8VQXcNirrZrkidJaS3so96smTFS/MzNZ4h+9NwKz3mGVAPwJ0WOfU8qjY7Blbga46hiQcqahYMiTOpB1j51iTFiyxCTpprALNzLxqYOyyB1msPfFjNVbLXktTi/CFUQqj3J5knqahcTJ7ok+grzZ1IrBxQtcZUUHoBz/wDtZPJnqTxR1n/BbA5cNduEGXcAeiidDz1b6V0Wqfshww4bB2rR0YLLf1HUj2mParitoqkePqS3SbFKUqxQUpSgFUvFeGXLlwuCMoUALz5zr71dUoXhNwdo0l8IUcyCCQN+g/8AtZGUwesaeVbDxbDZxpvVFczLowjzGv0qtHWtfdycg/xAtvhr7+KVvLnJ2DPJBEeXh+dTuxvadlwDWCCHX4H3zAkmPUARHQVuHaPCWMSBau25CnMHnKV6kHz6VzjB8GdGNv47bPlkchOh8qjbk7tOPca3MjviBmkqSTzOs1Jt3swKmQOWX9R0qwOANq8tq8c4cTZutoZ2KnlM/p1qlxuHZWIGwJn51V4Oq7yi9XEqtrK42EBhVBigYOsivTXSAPrzqFdv/gA6SddOdOTKUq4IqK2YkSJM1m74HRvnWZnEakVHcCpopSiRcTZj9DWFan7iNxUW7bioMpH2zuBXnH3JMUw48VY71snYUKN4Ij1b9lMQ6YhMgkkwBEzIgiOcjSnDez126wHhQHm5iP8AKPF9K7T2H7G4bCgOCL1+JNw7AHbKswNt96HP3djtcnNcf2dm43dTauTrbaYzdAdx7zWrLjblu5IYhx4SDrPUGd/Sv0hxzgK34cHJdX4XH2bqK5dxTgOS6yX7arn3OUamfiV/7UOla0dVYwzSE41ek3Edg27AHRuUxtMVfYLj63VBvAt5q0EH0Mj7VrvFuHXLF8hRInSAYYctPf51ku8Pu2Qt1rTolwfiVlmDEiakp3JxlTNrtcYtgiX0H5rYkD1SDNfE43ZRy6oHnYMNB6Zia1a55bVjApZr3PZtl7tjeJOSEB5CNPlFVN/iVx93Ou8GJ9Y3qsVaz27RO1RZXuIyCs9gnYa1b8G7JYnEMMllyDzIIUf5jpXVey/+HFqxD34uuNconIP/ANfalNmc9dRNU7H9hruIAuXP3VoiQY8TdIH610bg3Y/C4chlQM4/E3XrG01fgUqygkcOprSmxSlKuZClKUApSlAKUpQHxhUa9hgalUoCgxnBFbkK1zH9kgTIFdBK14NqhdTaOVX+BXVGVl7xJnK24/pbdT/aqm5wQksXtPP4TuPQ6V2g4UdK8/si9BR5N4dXOOEfnvivCbxMlYgRoCNqr7fCWEkzPPwt/av0i2CX8o+Vef2Ffyj5VVJI0/nZej83Pwtvyn2B/tXgcFuna1cPojn9K/Sn7EOgrycEOlTREutk/B+crXZjFsfDhrnqYX71PXsJjHGtsL6sD9q78MCOlff2IdKUZPqZs4XhP8Nr/wCJh7TVzgv8NiDJdvbSuvLhR0r2LAoZ9xmiYHsYikHcj3+9X1jhOXar/uq+93Siu4h4PCwIOtecfhVKnMFPTMoYT6GrBFisN61mqKIs5hx7s8HYkD8WYEDLlPIrGq+xqixt3GMRaLklZ+LXMOR102/Wuw3OHA8qjXOCI26jyo4m/euO2WfT8nGv+iPcIFxVgcwAD6CBoKwP2SbN4Rp6/rFdr/6CnSsicGUcqjaUWo15ON2exLMRI+9bNwbscEgxrXRk4ao5VIt4UDlU7SN7K3g2FNvTlV4prwtuKyVKRRsUpSpIFKUoBSlKAUpSgFKUoBSlKAUpSgFKUoBSlKAUpSgFKUoBSlKAUpSgFKUoBSKUoD5FfYpSgFKUoBSlKAUpSgFKUoBSlKAUpSg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5551" y="3505200"/>
            <a:ext cx="1372941"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657600" y="914400"/>
            <a:ext cx="4114800" cy="3016210"/>
          </a:xfrm>
          <a:prstGeom prst="rect">
            <a:avLst/>
          </a:prstGeom>
          <a:noFill/>
        </p:spPr>
        <p:txBody>
          <a:bodyPr wrap="square" rtlCol="0">
            <a:spAutoFit/>
          </a:bodyPr>
          <a:lstStyle/>
          <a:p>
            <a:r>
              <a:rPr lang="en-US" sz="1000" b="1" dirty="0"/>
              <a:t>Think about this... </a:t>
            </a:r>
            <a:endParaRPr lang="en-US" sz="1000" dirty="0"/>
          </a:p>
          <a:p>
            <a:r>
              <a:rPr lang="en-US" sz="1000" dirty="0"/>
              <a:t>See if you can change the color of the cup </a:t>
            </a:r>
            <a:r>
              <a:rPr lang="en-US" sz="1000" dirty="0" smtClean="0"/>
              <a:t>labeled </a:t>
            </a:r>
            <a:r>
              <a:rPr lang="en-US" sz="1000" i="1" dirty="0"/>
              <a:t>indicator &amp; vinegar </a:t>
            </a:r>
            <a:r>
              <a:rPr lang="en-US" sz="1000" dirty="0"/>
              <a:t>back to its original blue color.  Add a drop of detergent solution to this cup. Stir gently. Compare the color of this cup to the color of the cup </a:t>
            </a:r>
            <a:r>
              <a:rPr lang="en-US" sz="1000" dirty="0" smtClean="0"/>
              <a:t>labeled </a:t>
            </a:r>
            <a:r>
              <a:rPr lang="en-US" sz="1000" i="1" dirty="0"/>
              <a:t>control</a:t>
            </a:r>
            <a:r>
              <a:rPr lang="en-US" sz="1000" dirty="0"/>
              <a:t>. How close is it? If the color does not match, see if you can add just the right amount of either detergent or vinegar, until it matches the color of the </a:t>
            </a:r>
            <a:r>
              <a:rPr lang="en-US" sz="1000" i="1" dirty="0"/>
              <a:t>control</a:t>
            </a:r>
            <a:r>
              <a:rPr lang="en-US" sz="1000" dirty="0"/>
              <a:t>. Now, try to change the color of the solution in the cup </a:t>
            </a:r>
            <a:r>
              <a:rPr lang="en-US" sz="1000" dirty="0" smtClean="0"/>
              <a:t>labeled </a:t>
            </a:r>
            <a:r>
              <a:rPr lang="en-US" sz="1000" i="1" dirty="0"/>
              <a:t>indicator &amp; detergent</a:t>
            </a:r>
            <a:r>
              <a:rPr lang="en-US" sz="1000" dirty="0"/>
              <a:t> back to the original blue.  How could you do it? </a:t>
            </a:r>
          </a:p>
          <a:p>
            <a:r>
              <a:rPr lang="es-ES" sz="1000" dirty="0"/>
              <a:t> </a:t>
            </a:r>
            <a:endParaRPr lang="en-US" sz="1000" dirty="0"/>
          </a:p>
          <a:p>
            <a:r>
              <a:rPr lang="en-US" sz="1000" b="1" dirty="0"/>
              <a:t>Chemical </a:t>
            </a:r>
            <a:r>
              <a:rPr lang="en-US" sz="1000" b="1" dirty="0" smtClean="0"/>
              <a:t>explanation</a:t>
            </a:r>
            <a:endParaRPr lang="en-US" sz="1000" dirty="0"/>
          </a:p>
          <a:p>
            <a:r>
              <a:rPr lang="en-US" sz="1000" dirty="0"/>
              <a:t> Red cabbage water is a special substance called an indicator. This means that the color of the solution indicates something about the substance put into it.  When the indicator is blue, it is considered to be neutral.  Adding a neutral substance like water will keep the indicator blue.</a:t>
            </a:r>
          </a:p>
          <a:p>
            <a:r>
              <a:rPr lang="en-US" sz="1000" dirty="0"/>
              <a:t>You can make the indicator change to a pink color if you add an acid such as vinegar or lime juice. The indicator will change to a greenish color if you add a base such as detergent or soap. Try adding different substances to the cabbage indicator and use the resulting color change to classify each substance as an acid or a base. </a:t>
            </a:r>
          </a:p>
        </p:txBody>
      </p:sp>
      <p:sp>
        <p:nvSpPr>
          <p:cNvPr id="7" name="Rectangle 6"/>
          <p:cNvSpPr/>
          <p:nvPr/>
        </p:nvSpPr>
        <p:spPr>
          <a:xfrm>
            <a:off x="1371600" y="304800"/>
            <a:ext cx="3886200" cy="400110"/>
          </a:xfrm>
          <a:prstGeom prst="rect">
            <a:avLst/>
          </a:prstGeom>
        </p:spPr>
        <p:txBody>
          <a:bodyPr wrap="square">
            <a:spAutoFit/>
          </a:bodyPr>
          <a:lstStyle/>
          <a:p>
            <a:pPr algn="ctr"/>
            <a:r>
              <a:rPr lang="es-ES" sz="2000" b="1" dirty="0" err="1"/>
              <a:t>Indicators</a:t>
            </a:r>
            <a:endParaRPr lang="en-US" sz="2000" dirty="0"/>
          </a:p>
        </p:txBody>
      </p:sp>
    </p:spTree>
    <p:extLst>
      <p:ext uri="{BB962C8B-B14F-4D97-AF65-F5344CB8AC3E}">
        <p14:creationId xmlns:p14="http://schemas.microsoft.com/office/powerpoint/2010/main" val="394545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1374</TotalTime>
  <Words>366</Words>
  <Application>Microsoft Office PowerPoint</Application>
  <PresentationFormat>Custom</PresentationFormat>
  <Paragraphs>39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Wingdings</vt:lpstr>
      <vt:lpstr>TheSans ACS W7 Bold</vt:lpstr>
      <vt:lpstr>1_Template</vt:lpstr>
      <vt:lpstr>PowerPoint Presentation</vt:lpstr>
      <vt:lpstr>PowerPoint Presentation</vt:lpstr>
    </vt:vector>
  </TitlesOfParts>
  <Company>American Chemical Society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Parker Bryant</dc:creator>
  <cp:lastModifiedBy>Molly Sherlock (Contractor)</cp:lastModifiedBy>
  <cp:revision>181</cp:revision>
  <cp:lastPrinted>2013-08-28T20:02:02Z</cp:lastPrinted>
  <dcterms:created xsi:type="dcterms:W3CDTF">2013-07-29T15:01:58Z</dcterms:created>
  <dcterms:modified xsi:type="dcterms:W3CDTF">2014-06-23T20:05:53Z</dcterms:modified>
</cp:coreProperties>
</file>