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2" r:id="rId1"/>
  </p:sldMasterIdLst>
  <p:notesMasterIdLst>
    <p:notesMasterId r:id="rId6"/>
  </p:notesMasterIdLst>
  <p:sldIdLst>
    <p:sldId id="282" r:id="rId2"/>
    <p:sldId id="279" r:id="rId3"/>
    <p:sldId id="281" r:id="rId4"/>
    <p:sldId id="283" r:id="rId5"/>
  </p:sldIdLst>
  <p:sldSz cx="7772400" cy="5029200"/>
  <p:notesSz cx="6881813" cy="92964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048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6097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4145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2193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0242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8290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6338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4387" algn="l" defTabSz="9560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2F88BE0-F2B0-4610-A638-D2B7EB153FCC}">
          <p14:sldIdLst>
            <p14:sldId id="282"/>
            <p14:sldId id="279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0039A6"/>
    <a:srgbClr val="7B5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7" autoAdjust="0"/>
    <p:restoredTop sz="99853" autoAdjust="0"/>
  </p:normalViewPr>
  <p:slideViewPr>
    <p:cSldViewPr>
      <p:cViewPr varScale="1">
        <p:scale>
          <a:sx n="155" d="100"/>
          <a:sy n="155" d="100"/>
        </p:scale>
        <p:origin x="720" y="138"/>
      </p:cViewPr>
      <p:guideLst>
        <p:guide orient="horz" pos="1584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10E7-0AE4-461F-8B46-8C4CBB53560E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696913"/>
            <a:ext cx="53863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6426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72CE-50C9-43FA-A9CE-2DC14DAB0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3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96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7772400" cy="914400"/>
          </a:xfrm>
          <a:prstGeom prst="rect">
            <a:avLst/>
          </a:prstGeom>
          <a:solidFill>
            <a:srgbClr val="FDC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" y="4419600"/>
            <a:ext cx="7772400" cy="30226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657600" y="4459057"/>
            <a:ext cx="403860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50" dirty="0" smtClean="0"/>
              <a:t>Office of International</a:t>
            </a:r>
            <a:r>
              <a:rPr lang="en-US" sz="850" baseline="0" dirty="0" smtClean="0"/>
              <a:t> Activities, Division of </a:t>
            </a:r>
            <a:r>
              <a:rPr lang="en-US" sz="850" dirty="0" smtClean="0"/>
              <a:t>Membership and Scientific Advancement</a:t>
            </a:r>
          </a:p>
          <a:p>
            <a:pPr algn="r"/>
            <a:r>
              <a:rPr lang="en-US" sz="850" dirty="0" smtClean="0"/>
              <a:t>American Chemical Society, 1155 Sixteenth Street NW, Washington, DC 20036.</a:t>
            </a:r>
          </a:p>
          <a:p>
            <a:pPr algn="r"/>
            <a:r>
              <a:rPr lang="en-US" sz="850" dirty="0" smtClean="0"/>
              <a:t>2014, all rights reserved. </a:t>
            </a:r>
            <a:endParaRPr lang="en-US" sz="850" dirty="0"/>
          </a:p>
        </p:txBody>
      </p:sp>
      <p:sp>
        <p:nvSpPr>
          <p:cNvPr id="14" name="Text Placeholder 5"/>
          <p:cNvSpPr txBox="1">
            <a:spLocks/>
          </p:cNvSpPr>
          <p:nvPr userDrawn="1"/>
        </p:nvSpPr>
        <p:spPr>
          <a:xfrm>
            <a:off x="1016391" y="136854"/>
            <a:ext cx="3689755" cy="322406"/>
          </a:xfrm>
          <a:prstGeom prst="rect">
            <a:avLst/>
          </a:prstGeom>
        </p:spPr>
        <p:txBody>
          <a:bodyPr/>
          <a:lstStyle>
            <a:lvl1pPr marL="0" indent="0" algn="ctr" defTabSz="956097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TheSans ACS W7 Bold" pitchFamily="34" charset="0"/>
                <a:ea typeface="+mn-ea"/>
                <a:cs typeface="+mn-cs"/>
              </a:defRPr>
            </a:lvl1pPr>
            <a:lvl2pPr marL="776829" indent="-298780" algn="l" defTabSz="95609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5121" indent="-239024" algn="l" defTabSz="95609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3169" indent="-239024" algn="l" defTabSz="95609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1217" indent="-239024" algn="l" defTabSz="95609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9266" indent="-239024" algn="l" defTabSz="95609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07314" indent="-239024" algn="l" defTabSz="95609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5362" indent="-239024" algn="l" defTabSz="95609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411" indent="-239024" algn="l" defTabSz="95609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91440"/>
            <a:ext cx="2393859" cy="731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94" y="4495800"/>
            <a:ext cx="1398594" cy="4572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 rot="16200000">
            <a:off x="-188132" y="262221"/>
            <a:ext cx="793295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9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</a:t>
            </a:r>
            <a:endParaRPr lang="en-US" sz="1400" b="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34541"/>
            <a:ext cx="660697" cy="640080"/>
          </a:xfrm>
          <a:prstGeom prst="ellipse">
            <a:avLst/>
          </a:prstGeom>
          <a:noFill/>
          <a:ln w="28575" cmpd="sng">
            <a:solidFill>
              <a:srgbClr val="E7216C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184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56097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TheSans ACS W7 Bold" pitchFamily="34" charset="0"/>
          <a:ea typeface="+mj-ea"/>
          <a:cs typeface="+mj-cs"/>
        </a:defRPr>
      </a:lvl1pPr>
    </p:titleStyle>
    <p:bodyStyle>
      <a:lvl1pPr marL="358536" indent="-358536" algn="l" defTabSz="956097" rtl="0" eaLnBrk="1" latinLnBrk="0" hangingPunct="1">
        <a:spcBef>
          <a:spcPct val="20000"/>
        </a:spcBef>
        <a:buFont typeface="Wingdings" pitchFamily="2" charset="2"/>
        <a:buChar char="v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76829" indent="-298780" algn="l" defTabSz="956097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121" indent="-239024" algn="l" defTabSz="95609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169" indent="-239024" algn="l" defTabSz="956097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217" indent="-239024" algn="l" defTabSz="956097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629266" indent="-239024" algn="l" defTabSz="9560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314" indent="-239024" algn="l" defTabSz="9560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362" indent="-239024" algn="l" defTabSz="9560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411" indent="-239024" algn="l" defTabSz="9560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048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6097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145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2193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242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8290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6338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4387" algn="l" defTabSz="95609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306" y="207391"/>
            <a:ext cx="41313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Introduction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393275" y="881267"/>
            <a:ext cx="701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dirty="0"/>
              <a:t>Photocatalytic </a:t>
            </a:r>
            <a:r>
              <a:rPr lang="en-AU" sz="1600" b="1" dirty="0" smtClean="0"/>
              <a:t>Degradation </a:t>
            </a:r>
            <a:r>
              <a:rPr lang="en-AU" sz="1600" b="1" dirty="0"/>
              <a:t>of </a:t>
            </a:r>
            <a:r>
              <a:rPr lang="en-AU" sz="1600" b="1" dirty="0" smtClean="0"/>
              <a:t>Commercial Food Dyes </a:t>
            </a:r>
            <a:r>
              <a:rPr lang="en-AU" sz="1600" b="1" dirty="0"/>
              <a:t>by </a:t>
            </a:r>
            <a:r>
              <a:rPr lang="en-AU" sz="1600" b="1" dirty="0" smtClean="0"/>
              <a:t>Titanium Dioxide (TiO</a:t>
            </a:r>
            <a:r>
              <a:rPr lang="en-AU" sz="1600" b="1" baseline="-25000" dirty="0" smtClean="0"/>
              <a:t>2</a:t>
            </a:r>
            <a:r>
              <a:rPr lang="en-AU" sz="1600" b="1" dirty="0" smtClean="0"/>
              <a:t>)</a:t>
            </a:r>
            <a:endParaRPr lang="en-US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420591" y="1306522"/>
            <a:ext cx="3239781" cy="2990562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AU" sz="1200" b="1" dirty="0" smtClean="0"/>
              <a:t>Degradation mechanism of dyes</a:t>
            </a:r>
          </a:p>
          <a:p>
            <a:pPr algn="just"/>
            <a:r>
              <a:rPr lang="en-AU" sz="1200" dirty="0" smtClean="0"/>
              <a:t>Bleaching </a:t>
            </a:r>
            <a:r>
              <a:rPr lang="en-AU" sz="1200" dirty="0"/>
              <a:t>of dyes has been carried out </a:t>
            </a:r>
            <a:r>
              <a:rPr lang="en-AU" sz="1200" dirty="0" smtClean="0"/>
              <a:t>by </a:t>
            </a:r>
            <a:r>
              <a:rPr lang="en-AU" sz="1200" dirty="0"/>
              <a:t>a photo-oxidation </a:t>
            </a:r>
            <a:r>
              <a:rPr lang="en-AU" sz="1200" dirty="0" smtClean="0"/>
              <a:t>process. Indeed, the </a:t>
            </a:r>
            <a:r>
              <a:rPr lang="en-AU" sz="1200" dirty="0"/>
              <a:t>irradiation of solid </a:t>
            </a:r>
            <a:r>
              <a:rPr lang="en-AU" sz="1200" dirty="0" smtClean="0"/>
              <a:t>semiconductors (TiO</a:t>
            </a:r>
            <a:r>
              <a:rPr lang="en-AU" sz="1200" baseline="-25000" dirty="0" smtClean="0"/>
              <a:t>2</a:t>
            </a:r>
            <a:r>
              <a:rPr lang="en-AU" sz="1200" dirty="0" smtClean="0"/>
              <a:t>) by </a:t>
            </a:r>
            <a:r>
              <a:rPr lang="en-AU" sz="1200" dirty="0"/>
              <a:t>light </a:t>
            </a:r>
            <a:r>
              <a:rPr lang="en-AU" sz="1200" dirty="0" smtClean="0"/>
              <a:t>of suitable energy leads to electron excitation generating electron–hole </a:t>
            </a:r>
            <a:r>
              <a:rPr lang="en-AU" sz="1200" dirty="0"/>
              <a:t>pairs that can react with water and </a:t>
            </a:r>
            <a:r>
              <a:rPr lang="en-AU" sz="1200" dirty="0" smtClean="0"/>
              <a:t>dissolved oxygen </a:t>
            </a:r>
            <a:r>
              <a:rPr lang="en-AU" sz="1200" dirty="0"/>
              <a:t>to form various </a:t>
            </a:r>
            <a:r>
              <a:rPr lang="en-AU" sz="1200" dirty="0" smtClean="0"/>
              <a:t>oxidizing </a:t>
            </a:r>
            <a:r>
              <a:rPr lang="en-AU" sz="1200" dirty="0"/>
              <a:t>species such as </a:t>
            </a:r>
            <a:r>
              <a:rPr lang="en-AU" sz="1200" dirty="0" smtClean="0"/>
              <a:t>hydroxyl radicals</a:t>
            </a:r>
            <a:r>
              <a:rPr lang="en-AU" sz="1200" dirty="0"/>
              <a:t>. These highly </a:t>
            </a:r>
            <a:r>
              <a:rPr lang="en-AU" sz="1200" dirty="0" smtClean="0"/>
              <a:t>reactive species </a:t>
            </a:r>
            <a:r>
              <a:rPr lang="en-AU" sz="1200" dirty="0"/>
              <a:t>are able to oxidise </a:t>
            </a:r>
            <a:r>
              <a:rPr lang="en-AU" sz="1200" dirty="0" smtClean="0"/>
              <a:t>organic molecules such as dyes. </a:t>
            </a:r>
          </a:p>
          <a:p>
            <a:pPr algn="just"/>
            <a:endParaRPr lang="en-AU" sz="1200" b="1" dirty="0"/>
          </a:p>
          <a:p>
            <a:pPr algn="just"/>
            <a:r>
              <a:rPr lang="en-US" sz="1200" b="1" dirty="0" smtClean="0"/>
              <a:t>Advantages of this process: </a:t>
            </a:r>
          </a:p>
          <a:p>
            <a:pPr algn="just">
              <a:spcAft>
                <a:spcPts val="500"/>
              </a:spcAft>
              <a:buAutoNum type="arabicPeriod"/>
            </a:pPr>
            <a:r>
              <a:rPr lang="en-US" sz="1200" dirty="0" smtClean="0"/>
              <a:t> Effective for </a:t>
            </a:r>
            <a:r>
              <a:rPr lang="en-US" sz="1200" dirty="0" err="1" smtClean="0"/>
              <a:t>decolorization</a:t>
            </a:r>
            <a:r>
              <a:rPr lang="en-US" sz="1200" dirty="0" smtClean="0"/>
              <a:t> of dyes</a:t>
            </a:r>
          </a:p>
          <a:p>
            <a:pPr algn="just">
              <a:spcAft>
                <a:spcPts val="500"/>
              </a:spcAft>
            </a:pPr>
            <a:r>
              <a:rPr lang="en-US" sz="1200" dirty="0" smtClean="0"/>
              <a:t>2. Inexpensive materials and equipment</a:t>
            </a:r>
            <a:endParaRPr lang="en-US" sz="1200" dirty="0"/>
          </a:p>
          <a:p>
            <a:pPr algn="just">
              <a:spcAft>
                <a:spcPts val="500"/>
              </a:spcAft>
            </a:pPr>
            <a:r>
              <a:rPr lang="en-US" sz="1200" dirty="0" smtClean="0"/>
              <a:t>3. Non-toxic TiO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437" name="Oval 436"/>
          <p:cNvSpPr/>
          <p:nvPr/>
        </p:nvSpPr>
        <p:spPr>
          <a:xfrm>
            <a:off x="685083" y="2801803"/>
            <a:ext cx="1496074" cy="1313063"/>
          </a:xfrm>
          <a:prstGeom prst="ellipse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8" name="Sun 437"/>
          <p:cNvSpPr/>
          <p:nvPr/>
        </p:nvSpPr>
        <p:spPr>
          <a:xfrm>
            <a:off x="55173" y="1603783"/>
            <a:ext cx="597362" cy="652647"/>
          </a:xfrm>
          <a:prstGeom prst="sun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0" name="Oval 439"/>
          <p:cNvSpPr/>
          <p:nvPr/>
        </p:nvSpPr>
        <p:spPr>
          <a:xfrm>
            <a:off x="1426809" y="1214105"/>
            <a:ext cx="558179" cy="482186"/>
          </a:xfrm>
          <a:prstGeom prst="ellipse">
            <a:avLst/>
          </a:prstGeom>
          <a:solidFill>
            <a:srgbClr val="FF5050">
              <a:alpha val="69804"/>
            </a:srgbClr>
          </a:solidFill>
          <a:ln w="12700" cap="flat" cmpd="sng" algn="ctr">
            <a:solidFill>
              <a:srgbClr val="FF5050">
                <a:alpha val="94902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AU" sz="12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AU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1" name="16-Point Star 440"/>
          <p:cNvSpPr/>
          <p:nvPr/>
        </p:nvSpPr>
        <p:spPr>
          <a:xfrm>
            <a:off x="1763365" y="3438542"/>
            <a:ext cx="870010" cy="542977"/>
          </a:xfrm>
          <a:prstGeom prst="star16">
            <a:avLst/>
          </a:prstGeom>
          <a:solidFill>
            <a:srgbClr val="0066FF">
              <a:alpha val="54902"/>
            </a:srgbClr>
          </a:solidFill>
          <a:ln w="6350" cap="flat" cmpd="sng" algn="ctr">
            <a:solidFill>
              <a:srgbClr val="0066FF">
                <a:alpha val="94902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</a:t>
            </a:r>
            <a:r>
              <a:rPr kumimoji="0" lang="en-AU" sz="14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</a:t>
            </a:r>
            <a:endParaRPr kumimoji="0" lang="en-A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2" name="Oval 441"/>
          <p:cNvSpPr/>
          <p:nvPr/>
        </p:nvSpPr>
        <p:spPr>
          <a:xfrm>
            <a:off x="2125588" y="3964177"/>
            <a:ext cx="765593" cy="438386"/>
          </a:xfrm>
          <a:prstGeom prst="ellipse">
            <a:avLst/>
          </a:prstGeom>
          <a:solidFill>
            <a:srgbClr val="0066FF">
              <a:alpha val="54902"/>
            </a:srgbClr>
          </a:solidFill>
          <a:ln w="6350" cap="flat" cmpd="sng" algn="ctr">
            <a:solidFill>
              <a:srgbClr val="0066FF">
                <a:alpha val="94902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AU" sz="12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endParaRPr kumimoji="0" lang="en-AU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3" name="16-Point Star 442"/>
          <p:cNvSpPr/>
          <p:nvPr/>
        </p:nvSpPr>
        <p:spPr>
          <a:xfrm>
            <a:off x="1481314" y="1930107"/>
            <a:ext cx="808625" cy="829647"/>
          </a:xfrm>
          <a:prstGeom prst="star16">
            <a:avLst/>
          </a:prstGeom>
          <a:solidFill>
            <a:srgbClr val="FF5050">
              <a:alpha val="69804"/>
            </a:srgbClr>
          </a:solidFill>
          <a:ln w="12700" cap="flat" cmpd="sng" algn="ctr">
            <a:solidFill>
              <a:srgbClr val="FF5050">
                <a:alpha val="94902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AU" sz="12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AU" sz="18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</a:t>
            </a:r>
            <a:endParaRPr kumimoji="0" lang="en-AU" sz="12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4" name="Rounded Rectangle 443"/>
          <p:cNvSpPr/>
          <p:nvPr/>
        </p:nvSpPr>
        <p:spPr>
          <a:xfrm>
            <a:off x="3074318" y="2654947"/>
            <a:ext cx="1088467" cy="968986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Dye</a:t>
            </a:r>
            <a:endParaRPr kumimoji="0" lang="en-AU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45" name="Group 444"/>
          <p:cNvGrpSpPr/>
          <p:nvPr/>
        </p:nvGrpSpPr>
        <p:grpSpPr>
          <a:xfrm>
            <a:off x="3030775" y="2657058"/>
            <a:ext cx="1224786" cy="951182"/>
            <a:chOff x="8429624" y="2082123"/>
            <a:chExt cx="1659043" cy="1170000"/>
          </a:xfrm>
          <a:solidFill>
            <a:srgbClr val="FFC000">
              <a:lumMod val="20000"/>
              <a:lumOff val="80000"/>
            </a:srgbClr>
          </a:solidFill>
        </p:grpSpPr>
        <p:sp>
          <p:nvSpPr>
            <p:cNvPr id="446" name="Round Same Side Corner Rectangle 445"/>
            <p:cNvSpPr/>
            <p:nvPr/>
          </p:nvSpPr>
          <p:spPr>
            <a:xfrm rot="5400000">
              <a:off x="9125667" y="2289123"/>
              <a:ext cx="1170000" cy="756000"/>
            </a:xfrm>
            <a:prstGeom prst="round2Same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7" name="Round Same Side Corner Rectangle 446"/>
            <p:cNvSpPr/>
            <p:nvPr/>
          </p:nvSpPr>
          <p:spPr>
            <a:xfrm rot="16200000" flipH="1">
              <a:off x="8222624" y="2289123"/>
              <a:ext cx="1170000" cy="756000"/>
            </a:xfrm>
            <a:prstGeom prst="round2Same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48" name="Straight Connector 447"/>
          <p:cNvCxnSpPr/>
          <p:nvPr/>
        </p:nvCxnSpPr>
        <p:spPr>
          <a:xfrm>
            <a:off x="1052867" y="3712347"/>
            <a:ext cx="748808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49" name="Straight Connector 448"/>
          <p:cNvCxnSpPr/>
          <p:nvPr/>
        </p:nvCxnSpPr>
        <p:spPr>
          <a:xfrm>
            <a:off x="1071851" y="3000155"/>
            <a:ext cx="748808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51" name="Straight Arrow Connector 450"/>
          <p:cNvCxnSpPr/>
          <p:nvPr/>
        </p:nvCxnSpPr>
        <p:spPr>
          <a:xfrm>
            <a:off x="434445" y="2376377"/>
            <a:ext cx="225833" cy="27857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52" name="Straight Arrow Connector 451"/>
          <p:cNvCxnSpPr/>
          <p:nvPr/>
        </p:nvCxnSpPr>
        <p:spPr>
          <a:xfrm>
            <a:off x="737464" y="2803199"/>
            <a:ext cx="225833" cy="27857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53" name="Straight Arrow Connector 452"/>
          <p:cNvCxnSpPr/>
          <p:nvPr/>
        </p:nvCxnSpPr>
        <p:spPr>
          <a:xfrm>
            <a:off x="1046659" y="3193634"/>
            <a:ext cx="225833" cy="27857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54" name="TextBox 453"/>
          <p:cNvSpPr txBox="1"/>
          <p:nvPr/>
        </p:nvSpPr>
        <p:spPr>
          <a:xfrm>
            <a:off x="630735" y="3422259"/>
            <a:ext cx="552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TiO</a:t>
            </a:r>
            <a:r>
              <a:rPr kumimoji="0" lang="en-AU" sz="1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</a:p>
        </p:txBody>
      </p:sp>
      <p:grpSp>
        <p:nvGrpSpPr>
          <p:cNvPr id="455" name="Group 454"/>
          <p:cNvGrpSpPr/>
          <p:nvPr/>
        </p:nvGrpSpPr>
        <p:grpSpPr>
          <a:xfrm>
            <a:off x="2978199" y="2654947"/>
            <a:ext cx="1333610" cy="1026172"/>
            <a:chOff x="8420659" y="3294609"/>
            <a:chExt cx="1667491" cy="1283914"/>
          </a:xfrm>
          <a:solidFill>
            <a:srgbClr val="FFC000">
              <a:lumMod val="20000"/>
              <a:lumOff val="80000"/>
            </a:srgbClr>
          </a:solidFill>
        </p:grpSpPr>
        <p:sp>
          <p:nvSpPr>
            <p:cNvPr id="456" name="Round Single Corner Rectangle 455"/>
            <p:cNvSpPr/>
            <p:nvPr/>
          </p:nvSpPr>
          <p:spPr>
            <a:xfrm>
              <a:off x="9332150" y="3294609"/>
              <a:ext cx="756000" cy="565200"/>
            </a:xfrm>
            <a:prstGeom prst="round1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7" name="Round Single Corner Rectangle 456"/>
            <p:cNvSpPr/>
            <p:nvPr/>
          </p:nvSpPr>
          <p:spPr>
            <a:xfrm flipV="1">
              <a:off x="9332150" y="4013323"/>
              <a:ext cx="756000" cy="565200"/>
            </a:xfrm>
            <a:prstGeom prst="round1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8" name="Round Single Corner Rectangle 457"/>
            <p:cNvSpPr/>
            <p:nvPr/>
          </p:nvSpPr>
          <p:spPr>
            <a:xfrm flipH="1">
              <a:off x="8420659" y="3294609"/>
              <a:ext cx="756000" cy="565200"/>
            </a:xfrm>
            <a:prstGeom prst="round1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9" name="Round Single Corner Rectangle 458"/>
            <p:cNvSpPr/>
            <p:nvPr/>
          </p:nvSpPr>
          <p:spPr>
            <a:xfrm flipH="1" flipV="1">
              <a:off x="8420659" y="4013323"/>
              <a:ext cx="756000" cy="565200"/>
            </a:xfrm>
            <a:prstGeom prst="round1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0" name="Group 459"/>
          <p:cNvGrpSpPr/>
          <p:nvPr/>
        </p:nvGrpSpPr>
        <p:grpSpPr>
          <a:xfrm rot="16200000">
            <a:off x="3156767" y="1586001"/>
            <a:ext cx="843499" cy="773169"/>
            <a:chOff x="8023412" y="2599363"/>
            <a:chExt cx="1289489" cy="828064"/>
          </a:xfrm>
        </p:grpSpPr>
        <p:grpSp>
          <p:nvGrpSpPr>
            <p:cNvPr id="461" name="Group 460"/>
            <p:cNvGrpSpPr/>
            <p:nvPr/>
          </p:nvGrpSpPr>
          <p:grpSpPr>
            <a:xfrm>
              <a:off x="8023412" y="2977226"/>
              <a:ext cx="726141" cy="170494"/>
              <a:chOff x="8023412" y="2977226"/>
              <a:chExt cx="726141" cy="170494"/>
            </a:xfrm>
          </p:grpSpPr>
          <p:cxnSp>
            <p:nvCxnSpPr>
              <p:cNvPr id="463" name="Straight Arrow Connector 462"/>
              <p:cNvCxnSpPr/>
              <p:nvPr/>
            </p:nvCxnSpPr>
            <p:spPr>
              <a:xfrm>
                <a:off x="8023412" y="2977226"/>
                <a:ext cx="726141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464" name="Straight Arrow Connector 463"/>
              <p:cNvCxnSpPr/>
              <p:nvPr/>
            </p:nvCxnSpPr>
            <p:spPr>
              <a:xfrm>
                <a:off x="8023412" y="3147720"/>
                <a:ext cx="726141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sp>
          <p:nvSpPr>
            <p:cNvPr id="462" name="TextBox 461"/>
            <p:cNvSpPr txBox="1"/>
            <p:nvPr/>
          </p:nvSpPr>
          <p:spPr>
            <a:xfrm rot="5400000">
              <a:off x="8663614" y="2778140"/>
              <a:ext cx="828064" cy="470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</a:t>
              </a:r>
              <a:r>
                <a:rPr kumimoji="0" lang="en-AU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</a:t>
              </a:r>
              <a:r>
                <a:rPr kumimoji="0" lang="en-A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&amp; H</a:t>
              </a:r>
              <a:r>
                <a:rPr kumimoji="0" lang="en-AU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</a:t>
              </a:r>
              <a:r>
                <a:rPr kumimoji="0" lang="en-A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</a:t>
              </a:r>
            </a:p>
          </p:txBody>
        </p:sp>
      </p:grpSp>
      <p:sp>
        <p:nvSpPr>
          <p:cNvPr id="32" name="Oval 31"/>
          <p:cNvSpPr/>
          <p:nvPr/>
        </p:nvSpPr>
        <p:spPr>
          <a:xfrm>
            <a:off x="1145794" y="3608240"/>
            <a:ext cx="445159" cy="389222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00" kern="0" dirty="0" smtClean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lang="en-AU" sz="1000" kern="0" baseline="30000" dirty="0" smtClean="0">
                <a:solidFill>
                  <a:prstClr val="black"/>
                </a:solidFill>
                <a:latin typeface="Calibri" panose="020F0502020204030204"/>
              </a:rPr>
              <a:t>+</a:t>
            </a:r>
            <a:endParaRPr kumimoji="0" lang="en-AU" sz="10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50" name="Oval 449"/>
          <p:cNvSpPr/>
          <p:nvPr/>
        </p:nvSpPr>
        <p:spPr>
          <a:xfrm>
            <a:off x="1148865" y="3601591"/>
            <a:ext cx="434828" cy="402519"/>
          </a:xfrm>
          <a:prstGeom prst="ellipse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AU" sz="12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3274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5686E-6 2.52525E-6 L 0.00061 -0.15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76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84314E-7 3.13131E-6 L -0.01082 0.2452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1" y="12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1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00"/>
                            </p:stCondLst>
                            <p:childTnLst>
                              <p:par>
                                <p:cTn id="47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05 0.03093 L 0.02492 -0.02809 C 0.03676 -0.04135 0.05433 -0.0483 0.07271 -0.0483 C 0.09354 -0.0483 0.1105 -0.04135 0.12214 -0.02809 L 0.17851 0.03093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78" y="-3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1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10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83E-6 4.94949E-6 L -0.15318 -0.0662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9" y="-3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1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1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00"/>
                            </p:stCondLst>
                            <p:childTnLst>
                              <p:par>
                                <p:cTn id="68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451E-6 -4.44444E-6 L 0.05188 0.05903 C 0.06271 0.07229 0.07884 0.07987 0.096 0.07987 C 0.1152 0.07987 0.13072 0.07229 0.14155 0.05903 L 0.19383 -4.44444E-6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1" y="3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1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1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" grpId="0" animBg="1"/>
      <p:bldP spid="440" grpId="0" animBg="1"/>
      <p:bldP spid="440" grpId="1" animBg="1"/>
      <p:bldP spid="441" grpId="0" animBg="1"/>
      <p:bldP spid="441" grpId="1" animBg="1"/>
      <p:bldP spid="441" grpId="2" animBg="1"/>
      <p:bldP spid="442" grpId="0" animBg="1"/>
      <p:bldP spid="442" grpId="1" animBg="1"/>
      <p:bldP spid="443" grpId="0" animBg="1"/>
      <p:bldP spid="443" grpId="1" animBg="1"/>
      <p:bldP spid="443" grpId="2" animBg="1"/>
      <p:bldP spid="444" grpId="0" animBg="1"/>
      <p:bldP spid="32" grpId="0" animBg="1"/>
      <p:bldP spid="450" grpId="0" animBg="1"/>
      <p:bldP spid="45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6466" y="304800"/>
            <a:ext cx="41313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Experimental Procedure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268570" y="1084336"/>
            <a:ext cx="3352800" cy="1872000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/>
              <a:t>Materials and equipment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Red (</a:t>
            </a:r>
            <a:r>
              <a:rPr lang="en-US" sz="1200" dirty="0" err="1"/>
              <a:t>Ponceau</a:t>
            </a:r>
            <a:r>
              <a:rPr lang="en-US" sz="1200" dirty="0"/>
              <a:t> 4R) </a:t>
            </a:r>
            <a:r>
              <a:rPr lang="en-US" sz="1200" dirty="0" smtClean="0"/>
              <a:t>and </a:t>
            </a:r>
            <a:r>
              <a:rPr lang="en-US" sz="1200" dirty="0"/>
              <a:t>Blue (Brilliant Blue FCF) </a:t>
            </a:r>
            <a:r>
              <a:rPr lang="en-US" sz="1200" dirty="0" smtClean="0"/>
              <a:t>food dyes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/>
              <a:t>Titanium dioxide powder (Degussa P-25)</a:t>
            </a:r>
            <a:endParaRPr lang="en-US" sz="12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AU" sz="1200" dirty="0" smtClean="0"/>
              <a:t>Commercial </a:t>
            </a:r>
            <a:r>
              <a:rPr lang="en-AU" sz="1200" dirty="0"/>
              <a:t>UV </a:t>
            </a:r>
            <a:r>
              <a:rPr lang="en-AU" sz="1200" dirty="0" smtClean="0"/>
              <a:t>lamps (</a:t>
            </a:r>
            <a:r>
              <a:rPr lang="en-AU" sz="1200" dirty="0"/>
              <a:t>48 W, operating wavelength: 365 – 405 nm)</a:t>
            </a:r>
            <a:r>
              <a:rPr lang="en-US" sz="1200" dirty="0" smtClean="0"/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AU" sz="1200" dirty="0" smtClean="0"/>
              <a:t>2 </a:t>
            </a:r>
            <a:r>
              <a:rPr lang="en-AU" sz="1200" dirty="0"/>
              <a:t>volume flask (500 mL</a:t>
            </a:r>
            <a:r>
              <a:rPr lang="en-AU" sz="1200" dirty="0" smtClean="0"/>
              <a:t>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AU" sz="1200" dirty="0"/>
              <a:t>4 glass petri </a:t>
            </a:r>
            <a:r>
              <a:rPr lang="en-AU" sz="1200" dirty="0" smtClean="0"/>
              <a:t>dishes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AU" sz="1200" dirty="0" smtClean="0"/>
              <a:t>4 weight boats</a:t>
            </a:r>
            <a:endParaRPr lang="en-A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924800" y="1318035"/>
            <a:ext cx="3428999" cy="2934137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500"/>
              </a:spcAft>
            </a:pPr>
            <a:r>
              <a:rPr lang="en-US" sz="1200" b="1" dirty="0" smtClean="0"/>
              <a:t>Experimental Method</a:t>
            </a:r>
            <a:endParaRPr lang="en-US" sz="1100" dirty="0"/>
          </a:p>
          <a:p>
            <a:pPr algn="just">
              <a:spcAft>
                <a:spcPts val="500"/>
              </a:spcAft>
              <a:buAutoNum type="arabicPeriod"/>
            </a:pPr>
            <a:r>
              <a:rPr lang="en-AU" sz="1200" dirty="0" smtClean="0"/>
              <a:t> The </a:t>
            </a:r>
            <a:r>
              <a:rPr lang="en-AU" sz="1200" dirty="0"/>
              <a:t>red and blue solutions will be prepared in 2 different volume </a:t>
            </a:r>
            <a:r>
              <a:rPr lang="en-AU" sz="1200" dirty="0" smtClean="0"/>
              <a:t>flasks.</a:t>
            </a:r>
            <a:endParaRPr lang="en-AU" sz="1200" dirty="0"/>
          </a:p>
          <a:p>
            <a:pPr algn="just">
              <a:spcAft>
                <a:spcPts val="500"/>
              </a:spcAft>
              <a:buAutoNum type="arabicPeriod"/>
            </a:pPr>
            <a:r>
              <a:rPr lang="en-AU" sz="1200" dirty="0" smtClean="0"/>
              <a:t> For </a:t>
            </a:r>
            <a:r>
              <a:rPr lang="en-AU" sz="1200" dirty="0"/>
              <a:t>each demonstration, the dye solution will be diluted </a:t>
            </a:r>
            <a:r>
              <a:rPr lang="en-AU" sz="1200" dirty="0" smtClean="0"/>
              <a:t>to </a:t>
            </a:r>
            <a:r>
              <a:rPr lang="en-AU" sz="1200" dirty="0"/>
              <a:t>the </a:t>
            </a:r>
            <a:r>
              <a:rPr lang="en-AU" sz="1200" dirty="0" smtClean="0"/>
              <a:t>desirable </a:t>
            </a:r>
            <a:r>
              <a:rPr lang="en-AU" sz="1200" dirty="0"/>
              <a:t>final </a:t>
            </a:r>
            <a:r>
              <a:rPr lang="en-AU" sz="1200" dirty="0" smtClean="0"/>
              <a:t>concentration.</a:t>
            </a:r>
            <a:endParaRPr lang="en-AU" sz="1200" dirty="0"/>
          </a:p>
          <a:p>
            <a:pPr algn="just">
              <a:spcAft>
                <a:spcPts val="500"/>
              </a:spcAft>
              <a:buAutoNum type="arabicPeriod"/>
            </a:pPr>
            <a:r>
              <a:rPr lang="en-AU" sz="1200" dirty="0" smtClean="0"/>
              <a:t> Beaker </a:t>
            </a:r>
            <a:r>
              <a:rPr lang="en-AU" sz="1200" dirty="0"/>
              <a:t>#1 will present a solution of red food dye and Degussa </a:t>
            </a:r>
            <a:r>
              <a:rPr lang="en-AU" sz="1200" dirty="0" smtClean="0"/>
              <a:t>P-25 which will </a:t>
            </a:r>
            <a:r>
              <a:rPr lang="en-AU" sz="1200" dirty="0"/>
              <a:t>be exposed to UV </a:t>
            </a:r>
            <a:r>
              <a:rPr lang="en-AU" sz="1200" dirty="0" smtClean="0"/>
              <a:t>light. Beaker </a:t>
            </a:r>
            <a:r>
              <a:rPr lang="en-AU" sz="1200" dirty="0"/>
              <a:t>#2 will present a solution of blue food dye and Degussa </a:t>
            </a:r>
            <a:r>
              <a:rPr lang="en-AU" sz="1200" dirty="0" smtClean="0"/>
              <a:t>P-25 which will </a:t>
            </a:r>
            <a:r>
              <a:rPr lang="en-AU" sz="1200" dirty="0"/>
              <a:t>be exposed to UV </a:t>
            </a:r>
            <a:r>
              <a:rPr lang="en-AU" sz="1200" dirty="0" smtClean="0"/>
              <a:t>light. Finally, Beaker </a:t>
            </a:r>
            <a:r>
              <a:rPr lang="en-AU" sz="1200" dirty="0"/>
              <a:t>#3 and #4 will consist of the control solutions for both dyes with no Degussa P-25 </a:t>
            </a:r>
            <a:r>
              <a:rPr lang="en-AU" sz="1200" dirty="0" smtClean="0"/>
              <a:t>added which </a:t>
            </a:r>
            <a:r>
              <a:rPr lang="en-AU" sz="1200" dirty="0"/>
              <a:t>will be placed under a UV </a:t>
            </a:r>
            <a:r>
              <a:rPr lang="en-AU" sz="1200" dirty="0" smtClean="0"/>
              <a:t>lamp.</a:t>
            </a:r>
            <a:endParaRPr lang="en-AU" sz="1200" dirty="0"/>
          </a:p>
          <a:p>
            <a:pPr algn="just">
              <a:spcAft>
                <a:spcPts val="500"/>
              </a:spcAft>
            </a:pPr>
            <a:r>
              <a:rPr lang="en-AU" sz="1200" dirty="0" smtClean="0"/>
              <a:t>4. After10 minutes of being exposed, the results </a:t>
            </a:r>
            <a:r>
              <a:rPr lang="en-AU" sz="1200" dirty="0"/>
              <a:t>for the 4 beakers can be </a:t>
            </a:r>
            <a:r>
              <a:rPr lang="en-AU" sz="1200" dirty="0" smtClean="0"/>
              <a:t>compared.</a:t>
            </a:r>
            <a:endParaRPr lang="en-AU" sz="1200" dirty="0"/>
          </a:p>
        </p:txBody>
      </p:sp>
      <p:pic>
        <p:nvPicPr>
          <p:cNvPr id="1030" name="Picture 6" descr="Related image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" r="22098" b="11609"/>
          <a:stretch/>
        </p:blipFill>
        <p:spPr bwMode="auto">
          <a:xfrm>
            <a:off x="1944970" y="2981631"/>
            <a:ext cx="1044000" cy="127054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DILUTED RED DYE BEAKER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1" t="30057" r="27638" b="15542"/>
          <a:stretch/>
        </p:blipFill>
        <p:spPr bwMode="auto">
          <a:xfrm>
            <a:off x="759800" y="2981631"/>
            <a:ext cx="981410" cy="12616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160589"/>
              </p:ext>
            </p:extLst>
          </p:nvPr>
        </p:nvGraphicFramePr>
        <p:xfrm>
          <a:off x="3888598" y="1287255"/>
          <a:ext cx="3654245" cy="2751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491">
                  <a:extLst>
                    <a:ext uri="{9D8B030D-6E8A-4147-A177-3AD203B41FA5}">
                      <a16:colId xmlns:a16="http://schemas.microsoft.com/office/drawing/2014/main" val="3514347364"/>
                    </a:ext>
                  </a:extLst>
                </a:gridCol>
                <a:gridCol w="730849">
                  <a:extLst>
                    <a:ext uri="{9D8B030D-6E8A-4147-A177-3AD203B41FA5}">
                      <a16:colId xmlns:a16="http://schemas.microsoft.com/office/drawing/2014/main" val="3064848939"/>
                    </a:ext>
                  </a:extLst>
                </a:gridCol>
                <a:gridCol w="1209127">
                  <a:extLst>
                    <a:ext uri="{9D8B030D-6E8A-4147-A177-3AD203B41FA5}">
                      <a16:colId xmlns:a16="http://schemas.microsoft.com/office/drawing/2014/main" val="2668099242"/>
                    </a:ext>
                  </a:extLst>
                </a:gridCol>
                <a:gridCol w="1074778">
                  <a:extLst>
                    <a:ext uri="{9D8B030D-6E8A-4147-A177-3AD203B41FA5}">
                      <a16:colId xmlns:a16="http://schemas.microsoft.com/office/drawing/2014/main" val="1105754631"/>
                    </a:ext>
                  </a:extLst>
                </a:gridCol>
              </a:tblGrid>
              <a:tr h="46294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NO. </a:t>
                      </a:r>
                      <a:endParaRPr lang="en-AU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Dye</a:t>
                      </a:r>
                      <a:endParaRPr lang="en-AU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TiO</a:t>
                      </a:r>
                      <a:r>
                        <a:rPr lang="en-AU" sz="1200" baseline="-25000" dirty="0" smtClean="0"/>
                        <a:t>2</a:t>
                      </a:r>
                      <a:endParaRPr lang="en-AU" sz="1200" baseline="0" dirty="0" smtClean="0"/>
                    </a:p>
                    <a:p>
                      <a:pPr algn="ctr"/>
                      <a:r>
                        <a:rPr lang="en-AU" sz="900" dirty="0" smtClean="0"/>
                        <a:t>(Degussa P-25) </a:t>
                      </a:r>
                      <a:endParaRPr lang="en-AU" sz="900" baseline="-25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UV light</a:t>
                      </a:r>
                      <a:endParaRPr lang="en-AU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312580"/>
                  </a:ext>
                </a:extLst>
              </a:tr>
              <a:tr h="572100"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/>
                        <a:t>1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algn="ctr"/>
                      <a:r>
                        <a:rPr lang="en-AU" sz="1400" dirty="0" smtClean="0">
                          <a:solidFill>
                            <a:srgbClr val="FF0000"/>
                          </a:solidFill>
                        </a:rPr>
                        <a:t>(Red)</a:t>
                      </a:r>
                      <a:endParaRPr lang="en-A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9462353"/>
                  </a:ext>
                </a:extLst>
              </a:tr>
              <a:tr h="572100"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/>
                        <a:t>2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6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rgbClr val="00B0F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algn="ctr" defTabSz="956097" rtl="0" eaLnBrk="1" latinLnBrk="0" hangingPunct="1"/>
                      <a:r>
                        <a:rPr lang="en-AU" sz="140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(Blue)</a:t>
                      </a:r>
                      <a:endParaRPr lang="en-AU" sz="14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6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 smtClean="0"/>
                    </a:p>
                    <a:p>
                      <a:pPr algn="ctr"/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7885"/>
                  </a:ext>
                </a:extLst>
              </a:tr>
              <a:tr h="572100"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/>
                        <a:t>3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>
                          <a:solidFill>
                            <a:srgbClr val="00B0F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en-AU" sz="140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(Blue)</a:t>
                      </a:r>
                      <a:endParaRPr lang="en-AU" sz="14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6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 smtClean="0"/>
                    </a:p>
                    <a:p>
                      <a:pPr algn="ctr"/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 smtClean="0"/>
                    </a:p>
                    <a:p>
                      <a:pPr algn="ctr"/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397112"/>
                  </a:ext>
                </a:extLst>
              </a:tr>
              <a:tr h="572100"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/>
                        <a:t>4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>
                          <a:solidFill>
                            <a:srgbClr val="00B0F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en-AU" sz="140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(Blue)</a:t>
                      </a:r>
                      <a:endParaRPr lang="en-AU" sz="14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6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 smtClean="0"/>
                    </a:p>
                    <a:p>
                      <a:pPr algn="ctr"/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43351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68085" y="997213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Experimental Method</a:t>
            </a:r>
            <a:endParaRPr lang="en-AU" sz="1200" b="1" dirty="0"/>
          </a:p>
        </p:txBody>
      </p:sp>
      <p:pic>
        <p:nvPicPr>
          <p:cNvPr id="9" name="Picture 8"/>
          <p:cNvPicPr>
            <a:picLocks/>
          </p:cNvPicPr>
          <p:nvPr/>
        </p:nvPicPr>
        <p:blipFill rotWithShape="1">
          <a:blip r:embed="rId4"/>
          <a:srcRect l="30079" r="29921"/>
          <a:stretch/>
        </p:blipFill>
        <p:spPr>
          <a:xfrm>
            <a:off x="75986" y="3071513"/>
            <a:ext cx="468000" cy="1152000"/>
          </a:xfrm>
          <a:prstGeom prst="rect">
            <a:avLst/>
          </a:prstGeom>
        </p:spPr>
      </p:pic>
      <p:pic>
        <p:nvPicPr>
          <p:cNvPr id="1026" name="Picture 2" descr="https://shop.coles.com.au/wcsstore/Coles-CAS/images/1/9/4/194450.jpg"/>
          <p:cNvPicPr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9" r="30778"/>
          <a:stretch/>
        </p:blipFill>
        <p:spPr bwMode="auto">
          <a:xfrm>
            <a:off x="3246495" y="3071513"/>
            <a:ext cx="468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rved Down Arrow 9"/>
          <p:cNvSpPr/>
          <p:nvPr/>
        </p:nvSpPr>
        <p:spPr>
          <a:xfrm>
            <a:off x="2781319" y="3002764"/>
            <a:ext cx="501139" cy="368304"/>
          </a:xfrm>
          <a:prstGeom prst="curved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flipH="1">
            <a:off x="520960" y="3002764"/>
            <a:ext cx="495943" cy="350035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51527" y="853805"/>
            <a:ext cx="171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 smtClean="0"/>
              <a:t>Air &amp; Water purification</a:t>
            </a:r>
            <a:endParaRPr lang="en-A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262" y="2569065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Hydrogen generation </a:t>
            </a:r>
            <a:endParaRPr lang="en-AU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75022" y="2552993"/>
            <a:ext cx="2435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Sterilization &amp; Self cleaning surface</a:t>
            </a:r>
            <a:endParaRPr lang="en-AU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1143000" y="179814"/>
            <a:ext cx="41313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Other applications of </a:t>
            </a:r>
            <a:r>
              <a:rPr lang="en-US" sz="2000" b="1" dirty="0" err="1" smtClean="0"/>
              <a:t>photocatalysts</a:t>
            </a:r>
            <a:endParaRPr lang="en-US" sz="2000" b="1" dirty="0"/>
          </a:p>
        </p:txBody>
      </p:sp>
      <p:pic>
        <p:nvPicPr>
          <p:cNvPr id="2050" name="Picture 2" descr="Image result for Hydro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45" y="2837628"/>
            <a:ext cx="2954476" cy="1525734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20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137" y="2826874"/>
            <a:ext cx="3381355" cy="1538666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1725" y="1219201"/>
            <a:ext cx="3043691" cy="1333792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230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60764"/>
            <a:ext cx="41313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Mechanism of photocatalytic degradation of dyes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87700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1200" dirty="0" smtClean="0"/>
              <a:t>By irradiation of aqueous </a:t>
            </a:r>
            <a:r>
              <a:rPr lang="en-AU" sz="1200" dirty="0"/>
              <a:t>TiO</a:t>
            </a:r>
            <a:r>
              <a:rPr lang="en-AU" sz="1200" baseline="-25000" dirty="0"/>
              <a:t>2</a:t>
            </a:r>
            <a:r>
              <a:rPr lang="en-AU" sz="1200" dirty="0"/>
              <a:t> suspension </a:t>
            </a:r>
            <a:r>
              <a:rPr lang="en-AU" sz="1200" dirty="0" smtClean="0"/>
              <a:t>with </a:t>
            </a:r>
            <a:r>
              <a:rPr lang="en-AU" sz="1200" dirty="0"/>
              <a:t>light energy greater than its band gap energy (</a:t>
            </a:r>
            <a:r>
              <a:rPr lang="en-AU" sz="1200" i="1" dirty="0" err="1"/>
              <a:t>E</a:t>
            </a:r>
            <a:r>
              <a:rPr lang="en-AU" sz="1200" dirty="0" err="1"/>
              <a:t>g</a:t>
            </a:r>
            <a:r>
              <a:rPr lang="en-AU" sz="1200" dirty="0"/>
              <a:t>, 3.2 </a:t>
            </a:r>
            <a:r>
              <a:rPr lang="en-AU" sz="1200" dirty="0" smtClean="0"/>
              <a:t>eV), conduction </a:t>
            </a:r>
            <a:r>
              <a:rPr lang="en-AU" sz="1200" dirty="0"/>
              <a:t>band electrons (e</a:t>
            </a:r>
            <a:r>
              <a:rPr lang="en-AU" sz="1200" baseline="30000" dirty="0"/>
              <a:t>−</a:t>
            </a:r>
            <a:r>
              <a:rPr lang="en-AU" sz="1200" dirty="0"/>
              <a:t>) and valence band holes (h</a:t>
            </a:r>
            <a:r>
              <a:rPr lang="en-AU" sz="1200" baseline="30000" dirty="0"/>
              <a:t>+</a:t>
            </a:r>
            <a:r>
              <a:rPr lang="en-AU" sz="1200" dirty="0" smtClean="0"/>
              <a:t>) will be generated. </a:t>
            </a:r>
            <a:r>
              <a:rPr lang="en-AU" sz="1200" dirty="0"/>
              <a:t>The </a:t>
            </a:r>
            <a:r>
              <a:rPr lang="en-AU" sz="1200" dirty="0" err="1"/>
              <a:t>photogenerated</a:t>
            </a:r>
            <a:r>
              <a:rPr lang="en-AU" sz="1200" dirty="0"/>
              <a:t> electrons could reduce the </a:t>
            </a:r>
            <a:r>
              <a:rPr lang="en-AU" sz="1200" dirty="0" smtClean="0"/>
              <a:t>dye or </a:t>
            </a:r>
            <a:r>
              <a:rPr lang="en-AU" sz="1200" dirty="0"/>
              <a:t>react with electron acceptors such as O</a:t>
            </a:r>
            <a:r>
              <a:rPr lang="en-AU" sz="1200" baseline="-25000" dirty="0"/>
              <a:t>2</a:t>
            </a:r>
            <a:r>
              <a:rPr lang="en-AU" sz="1200" dirty="0"/>
              <a:t> adsorbed on </a:t>
            </a:r>
            <a:r>
              <a:rPr lang="en-AU" sz="1200" dirty="0" smtClean="0"/>
              <a:t>the </a:t>
            </a:r>
            <a:r>
              <a:rPr lang="en-AU" sz="1200" dirty="0" err="1" smtClean="0"/>
              <a:t>Ti</a:t>
            </a:r>
            <a:r>
              <a:rPr lang="en-AU" sz="1200" dirty="0"/>
              <a:t>-</a:t>
            </a:r>
            <a:r>
              <a:rPr lang="en-AU" sz="1200" dirty="0" smtClean="0"/>
              <a:t>surface or dissolved </a:t>
            </a:r>
            <a:r>
              <a:rPr lang="en-AU" sz="1200" dirty="0"/>
              <a:t>in water, reducing it to </a:t>
            </a:r>
            <a:r>
              <a:rPr lang="en-AU" sz="1200" dirty="0" smtClean="0"/>
              <a:t>superoxide radical </a:t>
            </a:r>
            <a:r>
              <a:rPr lang="en-AU" sz="1200" dirty="0"/>
              <a:t>anion </a:t>
            </a:r>
            <a:r>
              <a:rPr lang="en-AU" sz="1200" dirty="0" smtClean="0"/>
              <a:t>O</a:t>
            </a:r>
            <a:r>
              <a:rPr lang="en-AU" sz="1200" baseline="-25000" dirty="0" smtClean="0"/>
              <a:t>2</a:t>
            </a:r>
            <a:r>
              <a:rPr lang="en-AU" sz="1200" baseline="30000" dirty="0" smtClean="0"/>
              <a:t>•</a:t>
            </a:r>
            <a:r>
              <a:rPr lang="en-AU" sz="1200" baseline="30000" dirty="0"/>
              <a:t>−</a:t>
            </a:r>
            <a:r>
              <a:rPr lang="en-AU" sz="1200" dirty="0"/>
              <a:t>. The </a:t>
            </a:r>
            <a:r>
              <a:rPr lang="en-AU" sz="1200" dirty="0" err="1"/>
              <a:t>photogenerated</a:t>
            </a:r>
            <a:r>
              <a:rPr lang="en-AU" sz="1200" dirty="0"/>
              <a:t> holes can </a:t>
            </a:r>
            <a:r>
              <a:rPr lang="en-AU" sz="1200" dirty="0" smtClean="0"/>
              <a:t>oxidize the </a:t>
            </a:r>
            <a:r>
              <a:rPr lang="en-AU" sz="1200" dirty="0"/>
              <a:t>organic molecule to form R</a:t>
            </a:r>
            <a:r>
              <a:rPr lang="en-AU" sz="1200" baseline="30000" dirty="0"/>
              <a:t>+</a:t>
            </a:r>
            <a:r>
              <a:rPr lang="en-AU" sz="1200" dirty="0"/>
              <a:t>, or react with OH</a:t>
            </a:r>
            <a:r>
              <a:rPr lang="en-AU" sz="1200" baseline="30000" dirty="0"/>
              <a:t>−</a:t>
            </a:r>
            <a:r>
              <a:rPr lang="en-AU" sz="1200" dirty="0"/>
              <a:t> </a:t>
            </a:r>
            <a:r>
              <a:rPr lang="en-AU" sz="1200" dirty="0" smtClean="0"/>
              <a:t>or H</a:t>
            </a:r>
            <a:r>
              <a:rPr lang="en-AU" sz="1400" baseline="-25000" dirty="0"/>
              <a:t>2</a:t>
            </a:r>
            <a:r>
              <a:rPr lang="en-AU" sz="1200" dirty="0" smtClean="0"/>
              <a:t>O </a:t>
            </a:r>
            <a:r>
              <a:rPr lang="en-AU" sz="1200" dirty="0"/>
              <a:t>oxidizing them into OH</a:t>
            </a:r>
            <a:r>
              <a:rPr lang="en-AU" sz="1200" baseline="30000" dirty="0"/>
              <a:t>•</a:t>
            </a:r>
            <a:r>
              <a:rPr lang="en-AU" sz="1200" dirty="0"/>
              <a:t> radicals. Together with </a:t>
            </a:r>
            <a:r>
              <a:rPr lang="en-AU" sz="1200" dirty="0" smtClean="0"/>
              <a:t>other highly </a:t>
            </a:r>
            <a:r>
              <a:rPr lang="en-AU" sz="1200" dirty="0"/>
              <a:t>oxidant species (peroxide radicals</a:t>
            </a:r>
            <a:r>
              <a:rPr lang="en-AU" sz="1200" dirty="0" smtClean="0"/>
              <a:t>), </a:t>
            </a:r>
            <a:r>
              <a:rPr lang="en-AU" sz="1200" dirty="0"/>
              <a:t>they are </a:t>
            </a:r>
            <a:r>
              <a:rPr lang="en-AU" sz="1200" dirty="0" smtClean="0"/>
              <a:t>responsible </a:t>
            </a:r>
            <a:r>
              <a:rPr lang="en-AU" sz="1200" dirty="0"/>
              <a:t>for the heterogeneous TiO</a:t>
            </a:r>
            <a:r>
              <a:rPr lang="en-AU" sz="1400" baseline="-25000" dirty="0"/>
              <a:t>2 </a:t>
            </a:r>
            <a:r>
              <a:rPr lang="en-AU" sz="1200" dirty="0" smtClean="0"/>
              <a:t>photodecomposition of </a:t>
            </a:r>
            <a:r>
              <a:rPr lang="en-AU" sz="1200" dirty="0"/>
              <a:t>organic substrates as dyes. </a:t>
            </a:r>
            <a:r>
              <a:rPr lang="en-AU" sz="1200" dirty="0" smtClean="0"/>
              <a:t>According </a:t>
            </a:r>
            <a:r>
              <a:rPr lang="en-AU" sz="1200" dirty="0"/>
              <a:t>to this</a:t>
            </a:r>
            <a:r>
              <a:rPr lang="en-AU" sz="1200" dirty="0" smtClean="0"/>
              <a:t>, the </a:t>
            </a:r>
            <a:r>
              <a:rPr lang="en-AU" sz="1200" dirty="0"/>
              <a:t>relevant reactions at the semiconductor surface </a:t>
            </a:r>
            <a:r>
              <a:rPr lang="en-AU" sz="1200" dirty="0" smtClean="0"/>
              <a:t>leading to the </a:t>
            </a:r>
            <a:r>
              <a:rPr lang="en-AU" sz="1200" dirty="0"/>
              <a:t>degradation of dyes can be expressed as </a:t>
            </a:r>
            <a:r>
              <a:rPr lang="en-AU" sz="1200" dirty="0" smtClean="0"/>
              <a:t>follows:</a:t>
            </a:r>
            <a:r>
              <a:rPr lang="sv-SE" sz="1200" dirty="0" smtClean="0"/>
              <a:t>	</a:t>
            </a:r>
            <a:r>
              <a:rPr lang="en-AU" sz="1200" dirty="0" smtClean="0"/>
              <a:t>.</a:t>
            </a:r>
          </a:p>
          <a:p>
            <a:pPr algn="just"/>
            <a:r>
              <a:rPr lang="en-AU" sz="1400" b="1" dirty="0" smtClean="0"/>
              <a:t>TiO</a:t>
            </a:r>
            <a:r>
              <a:rPr lang="en-AU" sz="1400" b="1" baseline="-25000" dirty="0" smtClean="0"/>
              <a:t>2</a:t>
            </a:r>
            <a:r>
              <a:rPr lang="en-AU" sz="1400" b="1" dirty="0" smtClean="0"/>
              <a:t> </a:t>
            </a:r>
            <a:r>
              <a:rPr lang="en-AU" sz="1400" b="1" dirty="0"/>
              <a:t>+ </a:t>
            </a:r>
            <a:r>
              <a:rPr lang="en-AU" sz="1400" b="1" i="1" dirty="0" err="1" smtClean="0"/>
              <a:t>h</a:t>
            </a:r>
            <a:r>
              <a:rPr lang="en-AU" sz="1400" i="1" dirty="0" err="1" smtClean="0">
                <a:latin typeface="MTMI"/>
              </a:rPr>
              <a:t>v</a:t>
            </a:r>
            <a:r>
              <a:rPr lang="en-AU" sz="1400" b="1" i="1" dirty="0" smtClean="0"/>
              <a:t>(</a:t>
            </a:r>
            <a:r>
              <a:rPr lang="en-AU" sz="1400" b="1" dirty="0" smtClean="0"/>
              <a:t>UV</a:t>
            </a:r>
            <a:r>
              <a:rPr lang="en-AU" sz="1400" b="1" i="1" dirty="0"/>
              <a:t>) </a:t>
            </a:r>
            <a:r>
              <a:rPr lang="en-AU" sz="1400" b="1" dirty="0"/>
              <a:t>→ </a:t>
            </a:r>
            <a:r>
              <a:rPr lang="en-AU" sz="1400" b="1" dirty="0" smtClean="0"/>
              <a:t>TiO</a:t>
            </a:r>
            <a:r>
              <a:rPr lang="en-AU" sz="1400" b="1" baseline="-25000" dirty="0" smtClean="0"/>
              <a:t>2</a:t>
            </a:r>
            <a:r>
              <a:rPr lang="en-AU" sz="1400" b="1" dirty="0" smtClean="0"/>
              <a:t> </a:t>
            </a:r>
            <a:r>
              <a:rPr lang="en-AU" sz="1400" b="1" i="1" dirty="0" smtClean="0"/>
              <a:t>(</a:t>
            </a:r>
            <a:r>
              <a:rPr lang="en-AU" sz="1400" b="1" dirty="0" err="1" smtClean="0"/>
              <a:t>e</a:t>
            </a:r>
            <a:r>
              <a:rPr lang="en-AU" sz="1400" b="1" baseline="-25000" dirty="0" err="1" smtClean="0"/>
              <a:t>CB</a:t>
            </a:r>
            <a:r>
              <a:rPr lang="en-AU" sz="1400" b="1" dirty="0" smtClean="0"/>
              <a:t> </a:t>
            </a:r>
            <a:r>
              <a:rPr lang="en-AU" sz="1400" b="1" baseline="30000" dirty="0" smtClean="0"/>
              <a:t>−</a:t>
            </a:r>
            <a:r>
              <a:rPr lang="en-AU" sz="1400" b="1" dirty="0" smtClean="0"/>
              <a:t> </a:t>
            </a:r>
            <a:r>
              <a:rPr lang="en-AU" sz="1400" b="1" dirty="0"/>
              <a:t>+ </a:t>
            </a:r>
            <a:r>
              <a:rPr lang="en-AU" sz="1400" b="1" dirty="0" err="1" smtClean="0"/>
              <a:t>h</a:t>
            </a:r>
            <a:r>
              <a:rPr lang="en-AU" sz="1400" b="1" baseline="-25000" dirty="0" err="1"/>
              <a:t>VB</a:t>
            </a:r>
            <a:r>
              <a:rPr lang="en-AU" sz="1400" b="1" baseline="30000" dirty="0" smtClean="0"/>
              <a:t>+</a:t>
            </a:r>
            <a:r>
              <a:rPr lang="en-AU" sz="1400" b="1" i="1" dirty="0" smtClean="0"/>
              <a:t>)                  		</a:t>
            </a:r>
            <a:r>
              <a:rPr lang="en-AU" sz="1400" b="1" dirty="0" smtClean="0"/>
              <a:t>(</a:t>
            </a:r>
            <a:r>
              <a:rPr lang="en-AU" sz="1400" b="1" dirty="0"/>
              <a:t>1)</a:t>
            </a:r>
          </a:p>
          <a:p>
            <a:pPr algn="just"/>
            <a:r>
              <a:rPr lang="en-AU" sz="1400" b="1" dirty="0" smtClean="0"/>
              <a:t>TiO</a:t>
            </a:r>
            <a:r>
              <a:rPr lang="en-AU" sz="1400" b="1" baseline="-25000" dirty="0"/>
              <a:t>2</a:t>
            </a:r>
            <a:r>
              <a:rPr lang="en-AU" sz="1400" b="1" i="1" dirty="0" smtClean="0"/>
              <a:t>(</a:t>
            </a:r>
            <a:r>
              <a:rPr lang="en-AU" sz="1400" b="1" dirty="0" err="1" smtClean="0"/>
              <a:t>h</a:t>
            </a:r>
            <a:r>
              <a:rPr lang="en-AU" sz="1400" b="1" baseline="-25000" dirty="0" err="1" smtClean="0"/>
              <a:t>VB</a:t>
            </a:r>
            <a:r>
              <a:rPr lang="en-AU" sz="1400" b="1" dirty="0" smtClean="0"/>
              <a:t> </a:t>
            </a:r>
            <a:r>
              <a:rPr lang="en-AU" sz="1400" b="1" baseline="30000" dirty="0" smtClean="0"/>
              <a:t>+</a:t>
            </a:r>
            <a:r>
              <a:rPr lang="pt-BR" sz="1400" b="1" i="1" dirty="0" smtClean="0"/>
              <a:t>) </a:t>
            </a:r>
            <a:r>
              <a:rPr lang="pt-BR" sz="1400" b="1" dirty="0"/>
              <a:t>+ H</a:t>
            </a:r>
            <a:r>
              <a:rPr lang="pt-BR" sz="1400" b="1" baseline="-25000" dirty="0"/>
              <a:t>2</a:t>
            </a:r>
            <a:r>
              <a:rPr lang="pt-BR" sz="1400" b="1" dirty="0"/>
              <a:t>O → TiO</a:t>
            </a:r>
            <a:r>
              <a:rPr lang="pt-BR" sz="1400" b="1" baseline="-25000" dirty="0"/>
              <a:t>2</a:t>
            </a:r>
            <a:r>
              <a:rPr lang="pt-BR" sz="1400" b="1" dirty="0"/>
              <a:t> + H</a:t>
            </a:r>
            <a:r>
              <a:rPr lang="pt-BR" sz="1400" b="1" baseline="30000" dirty="0"/>
              <a:t>+</a:t>
            </a:r>
            <a:r>
              <a:rPr lang="pt-BR" sz="1400" b="1" dirty="0"/>
              <a:t> + OH</a:t>
            </a:r>
            <a:r>
              <a:rPr lang="pt-BR" sz="1400" b="1" baseline="30000" dirty="0"/>
              <a:t>•</a:t>
            </a:r>
            <a:r>
              <a:rPr lang="pt-BR" sz="1400" b="1" dirty="0"/>
              <a:t> </a:t>
            </a:r>
            <a:r>
              <a:rPr lang="pt-BR" sz="1400" b="1" dirty="0" smtClean="0"/>
              <a:t>			(</a:t>
            </a:r>
            <a:r>
              <a:rPr lang="pt-BR" sz="1400" b="1" dirty="0"/>
              <a:t>2)</a:t>
            </a:r>
          </a:p>
          <a:p>
            <a:pPr algn="just"/>
            <a:r>
              <a:rPr lang="en-AU" sz="1400" b="1" dirty="0" smtClean="0"/>
              <a:t>TiO</a:t>
            </a:r>
            <a:r>
              <a:rPr lang="en-AU" sz="1400" b="1" baseline="-25000" dirty="0"/>
              <a:t>2</a:t>
            </a:r>
            <a:r>
              <a:rPr lang="en-AU" sz="1400" b="1" i="1" dirty="0" smtClean="0"/>
              <a:t>(</a:t>
            </a:r>
            <a:r>
              <a:rPr lang="en-AU" sz="1400" b="1" dirty="0" err="1" smtClean="0"/>
              <a:t>h</a:t>
            </a:r>
            <a:r>
              <a:rPr lang="en-AU" sz="1400" b="1" baseline="-25000" dirty="0" err="1"/>
              <a:t>VB</a:t>
            </a:r>
            <a:r>
              <a:rPr lang="en-AU" sz="1400" b="1" baseline="30000" dirty="0"/>
              <a:t>+</a:t>
            </a:r>
            <a:r>
              <a:rPr lang="en-AU" sz="1400" b="1" i="1" dirty="0" smtClean="0"/>
              <a:t>) </a:t>
            </a:r>
            <a:r>
              <a:rPr lang="en-AU" sz="1400" b="1" dirty="0"/>
              <a:t>+ OH</a:t>
            </a:r>
            <a:r>
              <a:rPr lang="en-AU" sz="1400" b="1" baseline="30000" dirty="0"/>
              <a:t>−</a:t>
            </a:r>
            <a:r>
              <a:rPr lang="en-AU" sz="1400" b="1" dirty="0"/>
              <a:t> → TiO</a:t>
            </a:r>
            <a:r>
              <a:rPr lang="en-AU" sz="1400" b="1" baseline="-25000" dirty="0"/>
              <a:t>2</a:t>
            </a:r>
            <a:r>
              <a:rPr lang="en-AU" sz="1400" b="1" dirty="0"/>
              <a:t> + OH</a:t>
            </a:r>
            <a:r>
              <a:rPr lang="en-AU" sz="1400" b="1" baseline="30000" dirty="0"/>
              <a:t>•</a:t>
            </a:r>
            <a:r>
              <a:rPr lang="en-AU" sz="1400" b="1" dirty="0"/>
              <a:t> </a:t>
            </a:r>
            <a:r>
              <a:rPr lang="en-AU" sz="1400" b="1" dirty="0" smtClean="0"/>
              <a:t>			(</a:t>
            </a:r>
            <a:r>
              <a:rPr lang="en-AU" sz="1400" b="1" dirty="0"/>
              <a:t>3)</a:t>
            </a:r>
          </a:p>
          <a:p>
            <a:pPr algn="just"/>
            <a:r>
              <a:rPr lang="en-AU" sz="1400" b="1" dirty="0" smtClean="0"/>
              <a:t>TiO</a:t>
            </a:r>
            <a:r>
              <a:rPr lang="en-AU" sz="1400" b="1" baseline="-25000" dirty="0"/>
              <a:t>2</a:t>
            </a:r>
            <a:r>
              <a:rPr lang="en-AU" sz="1400" b="1" i="1" dirty="0" smtClean="0"/>
              <a:t>(</a:t>
            </a:r>
            <a:r>
              <a:rPr lang="en-AU" sz="1400" b="1" dirty="0" err="1" smtClean="0"/>
              <a:t>e</a:t>
            </a:r>
            <a:r>
              <a:rPr lang="en-AU" sz="1400" b="1" baseline="-25000" dirty="0" err="1"/>
              <a:t>CB</a:t>
            </a:r>
            <a:r>
              <a:rPr lang="en-AU" sz="1400" b="1" baseline="30000" dirty="0"/>
              <a:t>−</a:t>
            </a:r>
            <a:r>
              <a:rPr lang="en-AU" sz="1400" b="1" i="1" dirty="0" smtClean="0"/>
              <a:t>) </a:t>
            </a:r>
            <a:r>
              <a:rPr lang="en-AU" sz="1400" b="1" dirty="0"/>
              <a:t>+ O</a:t>
            </a:r>
            <a:r>
              <a:rPr lang="en-AU" sz="1400" b="1" baseline="-25000" dirty="0"/>
              <a:t>2</a:t>
            </a:r>
            <a:r>
              <a:rPr lang="en-AU" sz="1400" b="1" dirty="0"/>
              <a:t> → TiO</a:t>
            </a:r>
            <a:r>
              <a:rPr lang="en-AU" sz="1400" b="1" baseline="-25000" dirty="0"/>
              <a:t>2</a:t>
            </a:r>
            <a:r>
              <a:rPr lang="en-AU" sz="1400" b="1" dirty="0"/>
              <a:t> + </a:t>
            </a:r>
            <a:r>
              <a:rPr lang="en-AU" sz="1400" b="1" dirty="0" smtClean="0"/>
              <a:t>O</a:t>
            </a:r>
            <a:r>
              <a:rPr lang="en-AU" sz="1400" b="1" baseline="-25000" dirty="0"/>
              <a:t>2</a:t>
            </a:r>
            <a:r>
              <a:rPr lang="en-AU" sz="1400" b="1" baseline="30000" dirty="0"/>
              <a:t>•− 	</a:t>
            </a:r>
            <a:r>
              <a:rPr lang="en-AU" sz="1400" b="1" baseline="30000" dirty="0" smtClean="0"/>
              <a:t>		</a:t>
            </a:r>
            <a:r>
              <a:rPr lang="en-AU" sz="1400" b="1" dirty="0" smtClean="0"/>
              <a:t>(</a:t>
            </a:r>
            <a:r>
              <a:rPr lang="en-AU" sz="1400" b="1" dirty="0"/>
              <a:t>4)</a:t>
            </a:r>
          </a:p>
          <a:p>
            <a:pPr algn="just"/>
            <a:r>
              <a:rPr lang="en-AU" sz="1400" b="1" dirty="0" smtClean="0"/>
              <a:t>O</a:t>
            </a:r>
            <a:r>
              <a:rPr lang="en-AU" sz="1400" b="1" baseline="-25000" dirty="0"/>
              <a:t>2</a:t>
            </a:r>
            <a:r>
              <a:rPr lang="en-AU" sz="1200" b="1" baseline="30000" dirty="0"/>
              <a:t>•−</a:t>
            </a:r>
            <a:r>
              <a:rPr lang="en-AU" sz="1400" b="1" dirty="0"/>
              <a:t> + H</a:t>
            </a:r>
            <a:r>
              <a:rPr lang="en-AU" sz="1200" b="1" baseline="30000" dirty="0"/>
              <a:t>+ </a:t>
            </a:r>
            <a:r>
              <a:rPr lang="en-AU" sz="1400" b="1" dirty="0"/>
              <a:t>→ </a:t>
            </a:r>
            <a:r>
              <a:rPr lang="en-AU" sz="1400" b="1" dirty="0" smtClean="0"/>
              <a:t>HO</a:t>
            </a:r>
            <a:r>
              <a:rPr lang="en-AU" sz="1400" b="1" baseline="-25000" dirty="0"/>
              <a:t>2</a:t>
            </a:r>
            <a:r>
              <a:rPr lang="en-AU" sz="1400" b="1" baseline="30000" dirty="0" smtClean="0"/>
              <a:t>•</a:t>
            </a:r>
            <a:r>
              <a:rPr lang="en-AU" sz="1400" b="1" dirty="0" smtClean="0"/>
              <a:t> 				(</a:t>
            </a:r>
            <a:r>
              <a:rPr lang="en-AU" sz="1400" b="1" dirty="0"/>
              <a:t>5)</a:t>
            </a:r>
          </a:p>
          <a:p>
            <a:pPr algn="just"/>
            <a:r>
              <a:rPr lang="en-AU" sz="1400" b="1" dirty="0"/>
              <a:t>Dye + OH</a:t>
            </a:r>
            <a:r>
              <a:rPr lang="en-AU" sz="1200" b="1" baseline="30000" dirty="0"/>
              <a:t>•</a:t>
            </a:r>
            <a:r>
              <a:rPr lang="en-AU" sz="1400" b="1" dirty="0"/>
              <a:t> → degradation </a:t>
            </a:r>
            <a:r>
              <a:rPr lang="en-AU" sz="1400" b="1" dirty="0" smtClean="0"/>
              <a:t>products	                          	(</a:t>
            </a:r>
            <a:r>
              <a:rPr lang="en-AU" sz="1400" b="1" dirty="0"/>
              <a:t>6)</a:t>
            </a:r>
          </a:p>
          <a:p>
            <a:pPr algn="just"/>
            <a:r>
              <a:rPr lang="en-AU" sz="1400" b="1" dirty="0"/>
              <a:t>Dye + </a:t>
            </a:r>
            <a:r>
              <a:rPr lang="en-AU" sz="1400" b="1" dirty="0" err="1" smtClean="0"/>
              <a:t>h</a:t>
            </a:r>
            <a:r>
              <a:rPr lang="en-AU" sz="1400" b="1" baseline="-25000" dirty="0" err="1"/>
              <a:t>VB</a:t>
            </a:r>
            <a:r>
              <a:rPr lang="en-AU" sz="1200" b="1" baseline="30000" dirty="0"/>
              <a:t>+</a:t>
            </a:r>
            <a:r>
              <a:rPr lang="en-AU" sz="1400" b="1" dirty="0" smtClean="0"/>
              <a:t> </a:t>
            </a:r>
            <a:r>
              <a:rPr lang="en-AU" sz="1400" b="1" dirty="0"/>
              <a:t>→ oxidation products </a:t>
            </a:r>
            <a:r>
              <a:rPr lang="en-AU" sz="1400" b="1" dirty="0" smtClean="0"/>
              <a:t>			(</a:t>
            </a:r>
            <a:r>
              <a:rPr lang="en-AU" sz="1400" b="1" dirty="0"/>
              <a:t>7)</a:t>
            </a:r>
          </a:p>
          <a:p>
            <a:pPr algn="just"/>
            <a:r>
              <a:rPr lang="en-AU" sz="1400" b="1" dirty="0"/>
              <a:t>Dye + </a:t>
            </a:r>
            <a:r>
              <a:rPr lang="en-AU" sz="1400" b="1" dirty="0" err="1" smtClean="0"/>
              <a:t>e</a:t>
            </a:r>
            <a:r>
              <a:rPr lang="en-AU" sz="1400" b="1" baseline="-25000" dirty="0" err="1"/>
              <a:t>CB</a:t>
            </a:r>
            <a:r>
              <a:rPr lang="en-AU" sz="1200" b="1" baseline="30000" dirty="0"/>
              <a:t>− </a:t>
            </a:r>
            <a:r>
              <a:rPr lang="en-AU" sz="1400" b="1" dirty="0"/>
              <a:t>→ reduction </a:t>
            </a:r>
            <a:r>
              <a:rPr lang="en-AU" sz="1400" b="1" dirty="0" smtClean="0"/>
              <a:t>products			(8)</a:t>
            </a:r>
            <a:r>
              <a:rPr lang="en-AU" sz="1200" dirty="0" smtClean="0"/>
              <a:t>	</a:t>
            </a:r>
            <a:endParaRPr lang="en-A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525" y="3991986"/>
            <a:ext cx="766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Konstantinou IK, Albanis TA. TiO</a:t>
            </a:r>
            <a:r>
              <a:rPr lang="sv-SE" sz="12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A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-assisted photocatalytic degradation of azo dyes in aqueous solution: kinetic and mechanistic investigations: a review. Applied Catalysis B: Environmental. 2004;49(1):1-14.</a:t>
            </a:r>
            <a:endParaRPr lang="en-AU" sz="1200" baseline="-25000" dirty="0"/>
          </a:p>
        </p:txBody>
      </p:sp>
    </p:spTree>
    <p:extLst>
      <p:ext uri="{BB962C8B-B14F-4D97-AF65-F5344CB8AC3E}">
        <p14:creationId xmlns:p14="http://schemas.microsoft.com/office/powerpoint/2010/main" val="13916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2827</TotalTime>
  <Words>541</Words>
  <Application>Microsoft Office PowerPoint</Application>
  <PresentationFormat>Custom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Wingdings</vt:lpstr>
      <vt:lpstr>TheSans ACS W7 Bold</vt:lpstr>
      <vt:lpstr>MTMI</vt:lpstr>
      <vt:lpstr>1_Template</vt:lpstr>
      <vt:lpstr>PowerPoint Presentation</vt:lpstr>
      <vt:lpstr>PowerPoint Presentation</vt:lpstr>
      <vt:lpstr>PowerPoint Presentation</vt:lpstr>
      <vt:lpstr>PowerPoint Presentation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 Bryant</dc:creator>
  <cp:lastModifiedBy>ANDREA MERENDA</cp:lastModifiedBy>
  <cp:revision>307</cp:revision>
  <cp:lastPrinted>2013-08-28T20:02:02Z</cp:lastPrinted>
  <dcterms:created xsi:type="dcterms:W3CDTF">2013-07-29T15:01:58Z</dcterms:created>
  <dcterms:modified xsi:type="dcterms:W3CDTF">2017-07-23T22:32:33Z</dcterms:modified>
</cp:coreProperties>
</file>