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5"/>
  </p:notesMasterIdLst>
  <p:sldIdLst>
    <p:sldId id="279" r:id="rId2"/>
    <p:sldId id="280" r:id="rId3"/>
    <p:sldId id="281" r:id="rId4"/>
  </p:sldIdLst>
  <p:sldSz cx="7772400" cy="5029200"/>
  <p:notesSz cx="6881813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048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097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145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193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242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290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338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4387" algn="l" defTabSz="9560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2F88BE0-F2B0-4610-A638-D2B7EB153FCC}">
          <p14:sldIdLst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FDC82F"/>
    <a:srgbClr val="7B5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9853" autoAdjust="0"/>
  </p:normalViewPr>
  <p:slideViewPr>
    <p:cSldViewPr>
      <p:cViewPr varScale="1">
        <p:scale>
          <a:sx n="157" d="100"/>
          <a:sy n="157" d="100"/>
        </p:scale>
        <p:origin x="1260" y="132"/>
      </p:cViewPr>
      <p:guideLst>
        <p:guide orient="horz" pos="158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10E7-0AE4-461F-8B46-8C4CBB53560E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696913"/>
            <a:ext cx="53863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426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E72CE-50C9-43FA-A9CE-2DC14DAB0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96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7772400" cy="914400"/>
          </a:xfrm>
          <a:prstGeom prst="rect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4419600"/>
            <a:ext cx="7772400" cy="30226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657600" y="4459057"/>
            <a:ext cx="403860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50" dirty="0" smtClean="0"/>
              <a:t>Office of International</a:t>
            </a:r>
            <a:r>
              <a:rPr lang="en-US" sz="850" baseline="0" dirty="0" smtClean="0"/>
              <a:t> Activities, Division of </a:t>
            </a:r>
            <a:r>
              <a:rPr lang="en-US" sz="850" dirty="0" smtClean="0"/>
              <a:t>Membership and Scientific Advancement</a:t>
            </a:r>
          </a:p>
          <a:p>
            <a:pPr algn="r"/>
            <a:r>
              <a:rPr lang="en-US" sz="850" dirty="0" smtClean="0"/>
              <a:t>American Chemical Society, 1155 Sixteenth Street NW, Washington, DC 20036.</a:t>
            </a:r>
          </a:p>
          <a:p>
            <a:pPr algn="r"/>
            <a:r>
              <a:rPr lang="en-US" sz="850" dirty="0" smtClean="0"/>
              <a:t>2014, all rights reserved. </a:t>
            </a:r>
            <a:endParaRPr lang="en-US" sz="850" dirty="0"/>
          </a:p>
        </p:txBody>
      </p:sp>
      <p:sp>
        <p:nvSpPr>
          <p:cNvPr id="14" name="Text Placeholder 5"/>
          <p:cNvSpPr txBox="1">
            <a:spLocks/>
          </p:cNvSpPr>
          <p:nvPr userDrawn="1"/>
        </p:nvSpPr>
        <p:spPr>
          <a:xfrm>
            <a:off x="1016391" y="136854"/>
            <a:ext cx="3689755" cy="322406"/>
          </a:xfrm>
          <a:prstGeom prst="rect">
            <a:avLst/>
          </a:prstGeom>
        </p:spPr>
        <p:txBody>
          <a:bodyPr/>
          <a:lstStyle>
            <a:lvl1pPr marL="0" indent="0" algn="ctr" defTabSz="95609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TheSans ACS W7 Bold" pitchFamily="34" charset="0"/>
                <a:ea typeface="+mn-ea"/>
                <a:cs typeface="+mn-cs"/>
              </a:defRPr>
            </a:lvl1pPr>
            <a:lvl2pPr marL="776829" indent="-298780" algn="l" defTabSz="95609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5121" indent="-239024" algn="l" defTabSz="956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3169" indent="-239024" algn="l" defTabSz="95609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217" indent="-239024" algn="l" defTabSz="95609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9266" indent="-239024" algn="l" defTabSz="956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7314" indent="-239024" algn="l" defTabSz="956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5362" indent="-239024" algn="l" defTabSz="956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411" indent="-239024" algn="l" defTabSz="95609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1440"/>
            <a:ext cx="2393859" cy="731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4" y="4495800"/>
            <a:ext cx="1398594" cy="457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16200000">
            <a:off x="-188132" y="262221"/>
            <a:ext cx="79329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9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endParaRPr lang="en-US" sz="1400" b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4541"/>
            <a:ext cx="660697" cy="640080"/>
          </a:xfrm>
          <a:prstGeom prst="ellipse">
            <a:avLst/>
          </a:prstGeom>
          <a:noFill/>
          <a:ln w="28575" cmpd="sng">
            <a:solidFill>
              <a:srgbClr val="E7216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84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56097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TheSans ACS W7 Bold" pitchFamily="34" charset="0"/>
          <a:ea typeface="+mj-ea"/>
          <a:cs typeface="+mj-cs"/>
        </a:defRPr>
      </a:lvl1pPr>
    </p:titleStyle>
    <p:bodyStyle>
      <a:lvl1pPr marL="358536" indent="-358536" algn="l" defTabSz="956097" rtl="0" eaLnBrk="1" latinLnBrk="0" hangingPunct="1">
        <a:spcBef>
          <a:spcPct val="20000"/>
        </a:spcBef>
        <a:buFont typeface="Wingdings" pitchFamily="2" charset="2"/>
        <a:buChar char="v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76829" indent="-298780" algn="l" defTabSz="95609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121" indent="-239024" algn="l" defTabSz="95609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73169" indent="-239024" algn="l" defTabSz="95609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217" indent="-239024" algn="l" defTabSz="95609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629266" indent="-239024" algn="l" defTabSz="956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314" indent="-239024" algn="l" defTabSz="956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5362" indent="-239024" algn="l" defTabSz="956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411" indent="-239024" algn="l" defTabSz="9560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048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097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145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193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242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290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338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4387" algn="l" defTabSz="9560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466" y="304800"/>
            <a:ext cx="4131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Experimental Procedure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084336"/>
            <a:ext cx="3657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300 mL suspension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Sieves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Bucket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Waste water drum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Cleaning wipes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/>
          </a:p>
          <a:p>
            <a:endParaRPr lang="en-US" sz="11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33800" y="1084336"/>
            <a:ext cx="3806092" cy="210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100" b="1" dirty="0" smtClean="0"/>
              <a:t>Method</a:t>
            </a:r>
            <a:endParaRPr lang="en-US" sz="1100" dirty="0"/>
          </a:p>
          <a:p>
            <a:pPr marL="228600" indent="-228600">
              <a:spcAft>
                <a:spcPts val="500"/>
              </a:spcAft>
              <a:buAutoNum type="arabicPeriod"/>
            </a:pPr>
            <a:r>
              <a:rPr lang="en-US" sz="1100" dirty="0" smtClean="0"/>
              <a:t>Stack sieves according to size (finest mesh on the bottom)</a:t>
            </a:r>
          </a:p>
          <a:p>
            <a:pPr marL="228600" indent="-228600">
              <a:spcAft>
                <a:spcPts val="500"/>
              </a:spcAft>
              <a:buAutoNum type="arabicPeriod"/>
            </a:pPr>
            <a:r>
              <a:rPr lang="en-US" sz="1100" dirty="0" smtClean="0"/>
              <a:t>Pour suspension through the sieves. Wait 3 minutes for the water to pass through.</a:t>
            </a:r>
          </a:p>
          <a:p>
            <a:pPr marL="228600" indent="-228600">
              <a:spcAft>
                <a:spcPts val="500"/>
              </a:spcAft>
              <a:buAutoNum type="arabicPeriod"/>
            </a:pPr>
            <a:r>
              <a:rPr lang="en-US" sz="1100" dirty="0" smtClean="0"/>
              <a:t>Observe how at each step, particles larger than the sieve hole gets left behind thus separating the individual components of the mixture.</a:t>
            </a:r>
          </a:p>
          <a:p>
            <a:pPr marL="228600" indent="-228600">
              <a:spcAft>
                <a:spcPts val="500"/>
              </a:spcAft>
              <a:buAutoNum type="arabicPeriod"/>
            </a:pPr>
            <a:r>
              <a:rPr lang="en-US" sz="1100" dirty="0" smtClean="0"/>
              <a:t>Compare the water before and after filtration. Which one is more clear? What </a:t>
            </a:r>
            <a:r>
              <a:rPr lang="en-US" sz="1100" dirty="0" err="1" smtClean="0"/>
              <a:t>colour</a:t>
            </a:r>
            <a:r>
              <a:rPr lang="en-US" sz="1100" dirty="0" smtClean="0"/>
              <a:t> sand has the largest particles</a:t>
            </a:r>
            <a:r>
              <a:rPr lang="en-US" sz="1100" dirty="0" smtClean="0"/>
              <a:t>?</a:t>
            </a:r>
          </a:p>
          <a:p>
            <a:pPr marL="228600" indent="-228600">
              <a:spcAft>
                <a:spcPts val="500"/>
              </a:spcAft>
              <a:buAutoNum type="arabicPeriod"/>
            </a:pPr>
            <a:r>
              <a:rPr lang="en-US" sz="1100" dirty="0" smtClean="0"/>
              <a:t>Pour waste into waste drum and wipe sieves clean.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3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111" y="2413962"/>
            <a:ext cx="2895027" cy="1928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066800"/>
            <a:ext cx="4876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Chemical explanation</a:t>
            </a:r>
            <a:endParaRPr lang="en-US" sz="1600" dirty="0"/>
          </a:p>
          <a:p>
            <a:endParaRPr lang="en-US" sz="1200" dirty="0" smtClean="0"/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What?</a:t>
            </a:r>
          </a:p>
          <a:p>
            <a:r>
              <a:rPr lang="en-US" sz="1200" dirty="0" smtClean="0"/>
              <a:t>We use sieves of different sized holes to separate a mixture of solids and a liquid. We can separate substances using this method.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How?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200" dirty="0" smtClean="0"/>
              <a:t>The hole size of the sieve determines which particle passes through and which particles are retained.</a:t>
            </a:r>
          </a:p>
          <a:p>
            <a:r>
              <a:rPr lang="en-US" sz="1200" dirty="0" smtClean="0"/>
              <a:t>When the sieve has a hole of a certain dimension, only particles of that dimension or smaller would pass through. This leaves the larger particles in the sieve.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90600"/>
            <a:ext cx="2005650" cy="1378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6466" y="304800"/>
            <a:ext cx="4131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Chemical Explanation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13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57" y="1441331"/>
            <a:ext cx="2019157" cy="1347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02" y="1173160"/>
            <a:ext cx="2795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Separating tea leaves from tea using sieve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9965" y="876851"/>
            <a:ext cx="18226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Day-to-day uses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21" y="3053994"/>
            <a:ext cx="2029146" cy="1345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194" y="2786283"/>
            <a:ext cx="2910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Separating spaghetti from water using sieve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876851"/>
            <a:ext cx="16117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Industrial uses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7388" y="11708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Air filter in car to stop dust entering engine</a:t>
            </a:r>
            <a:endParaRPr lang="en-A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06370" y="2772935"/>
            <a:ext cx="363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Gas processing plants use membrane filters to stop CO</a:t>
            </a:r>
            <a:r>
              <a:rPr lang="en-AU" sz="1200" baseline="-25000" dirty="0" smtClean="0"/>
              <a:t>2</a:t>
            </a:r>
            <a:endParaRPr lang="en-AU" sz="1200" dirty="0"/>
          </a:p>
        </p:txBody>
      </p:sp>
      <p:sp>
        <p:nvSpPr>
          <p:cNvPr id="14" name="Rectangle 13"/>
          <p:cNvSpPr/>
          <p:nvPr/>
        </p:nvSpPr>
        <p:spPr>
          <a:xfrm>
            <a:off x="1126466" y="304800"/>
            <a:ext cx="4131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Real Life </a:t>
            </a:r>
            <a:r>
              <a:rPr lang="en-US" sz="2000" b="1" dirty="0"/>
              <a:t>A</a:t>
            </a:r>
            <a:r>
              <a:rPr lang="en-US" sz="2000" b="1" dirty="0" smtClean="0"/>
              <a:t>pplications</a:t>
            </a:r>
            <a:endParaRPr lang="en-US" sz="2000" b="1" dirty="0"/>
          </a:p>
        </p:txBody>
      </p:sp>
      <p:pic>
        <p:nvPicPr>
          <p:cNvPr id="2050" name="Picture 2" descr="air_filter3.jpg (640×42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66" y="1427417"/>
            <a:ext cx="2019600" cy="13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ergymarketprice.com/Admin/uploads/Plant/industry-1827884_960_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66" y="3048000"/>
            <a:ext cx="2019600" cy="13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8167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1512</TotalTime>
  <Words>140</Words>
  <Application>Microsoft Office PowerPoint</Application>
  <PresentationFormat>Custom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TheSans ACS W7 Bold</vt:lpstr>
      <vt:lpstr>Arial</vt:lpstr>
      <vt:lpstr>Wingdings</vt:lpstr>
      <vt:lpstr>1_Template</vt:lpstr>
      <vt:lpstr>PowerPoint Presentation</vt:lpstr>
      <vt:lpstr>PowerPoint Presentation</vt:lpstr>
      <vt:lpstr>PowerPoint Presentation</vt:lpstr>
    </vt:vector>
  </TitlesOfParts>
  <Company>American Chemical Society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 Bryant</dc:creator>
  <cp:lastModifiedBy>KATHLEEN MANSON BEGGS</cp:lastModifiedBy>
  <cp:revision>196</cp:revision>
  <cp:lastPrinted>2013-08-28T20:02:02Z</cp:lastPrinted>
  <dcterms:created xsi:type="dcterms:W3CDTF">2013-07-29T15:01:58Z</dcterms:created>
  <dcterms:modified xsi:type="dcterms:W3CDTF">2017-07-16T08:11:38Z</dcterms:modified>
</cp:coreProperties>
</file>